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373" r:id="rId2"/>
    <p:sldId id="370" r:id="rId3"/>
    <p:sldId id="356" r:id="rId4"/>
    <p:sldId id="371" r:id="rId5"/>
    <p:sldId id="372" r:id="rId6"/>
    <p:sldId id="274" r:id="rId7"/>
    <p:sldId id="304" r:id="rId8"/>
    <p:sldId id="305" r:id="rId9"/>
    <p:sldId id="306" r:id="rId10"/>
    <p:sldId id="346" r:id="rId11"/>
    <p:sldId id="309" r:id="rId12"/>
    <p:sldId id="308" r:id="rId13"/>
    <p:sldId id="276" r:id="rId14"/>
    <p:sldId id="312" r:id="rId15"/>
    <p:sldId id="313" r:id="rId16"/>
    <p:sldId id="310" r:id="rId17"/>
    <p:sldId id="385" r:id="rId18"/>
    <p:sldId id="315" r:id="rId19"/>
    <p:sldId id="386" r:id="rId20"/>
    <p:sldId id="388" r:id="rId21"/>
    <p:sldId id="387" r:id="rId22"/>
    <p:sldId id="379" r:id="rId23"/>
    <p:sldId id="316" r:id="rId24"/>
    <p:sldId id="389" r:id="rId25"/>
    <p:sldId id="317" r:id="rId26"/>
    <p:sldId id="390" r:id="rId27"/>
    <p:sldId id="318" r:id="rId28"/>
    <p:sldId id="319" r:id="rId29"/>
    <p:sldId id="299" r:id="rId30"/>
    <p:sldId id="320" r:id="rId31"/>
    <p:sldId id="300" r:id="rId32"/>
    <p:sldId id="392" r:id="rId33"/>
    <p:sldId id="393" r:id="rId34"/>
    <p:sldId id="394" r:id="rId35"/>
    <p:sldId id="378" r:id="rId36"/>
    <p:sldId id="277" r:id="rId37"/>
    <p:sldId id="278" r:id="rId38"/>
    <p:sldId id="279" r:id="rId39"/>
    <p:sldId id="347" r:id="rId40"/>
    <p:sldId id="322" r:id="rId41"/>
    <p:sldId id="324" r:id="rId42"/>
    <p:sldId id="323" r:id="rId43"/>
    <p:sldId id="325" r:id="rId44"/>
    <p:sldId id="395" r:id="rId45"/>
    <p:sldId id="332" r:id="rId46"/>
    <p:sldId id="334" r:id="rId47"/>
    <p:sldId id="348" r:id="rId48"/>
    <p:sldId id="335" r:id="rId49"/>
    <p:sldId id="342" r:id="rId50"/>
    <p:sldId id="336" r:id="rId51"/>
    <p:sldId id="337" r:id="rId52"/>
    <p:sldId id="338" r:id="rId53"/>
    <p:sldId id="341" r:id="rId54"/>
    <p:sldId id="339" r:id="rId55"/>
    <p:sldId id="344" r:id="rId56"/>
    <p:sldId id="340" r:id="rId57"/>
    <p:sldId id="352" r:id="rId58"/>
    <p:sldId id="354" r:id="rId59"/>
    <p:sldId id="384" r:id="rId60"/>
    <p:sldId id="382" r:id="rId61"/>
    <p:sldId id="327" r:id="rId62"/>
    <p:sldId id="328" r:id="rId63"/>
    <p:sldId id="281" r:id="rId64"/>
    <p:sldId id="329" r:id="rId65"/>
    <p:sldId id="330" r:id="rId66"/>
    <p:sldId id="343" r:id="rId67"/>
    <p:sldId id="350" r:id="rId68"/>
    <p:sldId id="383" r:id="rId69"/>
    <p:sldId id="293" r:id="rId70"/>
    <p:sldId id="295" r:id="rId71"/>
    <p:sldId id="297" r:id="rId72"/>
    <p:sldId id="351" r:id="rId73"/>
    <p:sldId id="331" r:id="rId74"/>
    <p:sldId id="296" r:id="rId75"/>
  </p:sldIdLst>
  <p:sldSz cx="12192000" cy="6858000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73"/>
            <p14:sldId id="370"/>
          </p14:sldIdLst>
        </p14:section>
        <p14:section name="0. The None type and pass keyword" id="{93D1B086-EB81-4A64-97C4-E7B7F5BD2734}">
          <p14:sldIdLst>
            <p14:sldId id="356"/>
            <p14:sldId id="371"/>
            <p14:sldId id="372"/>
          </p14:sldIdLst>
        </p14:section>
        <p14:section name="1.a The boolean type" id="{4C3881FC-7330-4F42-A865-FB0962FCB915}">
          <p14:sldIdLst>
            <p14:sldId id="274"/>
            <p14:sldId id="304"/>
            <p14:sldId id="305"/>
            <p14:sldId id="306"/>
            <p14:sldId id="346"/>
            <p14:sldId id="309"/>
            <p14:sldId id="308"/>
            <p14:sldId id="276"/>
            <p14:sldId id="312"/>
            <p14:sldId id="313"/>
            <p14:sldId id="310"/>
          </p14:sldIdLst>
        </p14:section>
        <p14:section name="1.b Boolean quiz" id="{0279B933-F980-48E3-BA40-458E3873C372}">
          <p14:sldIdLst>
            <p14:sldId id="385"/>
            <p14:sldId id="315"/>
            <p14:sldId id="386"/>
            <p14:sldId id="388"/>
            <p14:sldId id="387"/>
            <p14:sldId id="379"/>
            <p14:sldId id="316"/>
            <p14:sldId id="389"/>
            <p14:sldId id="317"/>
            <p14:sldId id="390"/>
            <p14:sldId id="318"/>
            <p14:sldId id="319"/>
          </p14:sldIdLst>
        </p14:section>
        <p14:section name="1.c More on booleans" id="{7CFADF3D-15EF-4B96-990A-5FF8DE992CAA}">
          <p14:sldIdLst>
            <p14:sldId id="299"/>
            <p14:sldId id="320"/>
            <p14:sldId id="300"/>
            <p14:sldId id="392"/>
            <p14:sldId id="393"/>
            <p14:sldId id="394"/>
            <p14:sldId id="378"/>
            <p14:sldId id="277"/>
          </p14:sldIdLst>
        </p14:section>
        <p14:section name="2.a. Functions" id="{7711DEAA-98AA-40E0-B847-FEA7603A1614}">
          <p14:sldIdLst>
            <p14:sldId id="278"/>
            <p14:sldId id="279"/>
            <p14:sldId id="347"/>
            <p14:sldId id="322"/>
            <p14:sldId id="324"/>
            <p14:sldId id="323"/>
            <p14:sldId id="325"/>
            <p14:sldId id="395"/>
          </p14:sldIdLst>
        </p14:section>
        <p14:section name="2.b. Functions and memory states" id="{BC923C47-82F8-48E5-B230-536EA4A44202}">
          <p14:sldIdLst>
            <p14:sldId id="332"/>
            <p14:sldId id="334"/>
            <p14:sldId id="348"/>
            <p14:sldId id="335"/>
            <p14:sldId id="342"/>
            <p14:sldId id="336"/>
            <p14:sldId id="337"/>
            <p14:sldId id="338"/>
            <p14:sldId id="341"/>
            <p14:sldId id="339"/>
            <p14:sldId id="344"/>
            <p14:sldId id="340"/>
            <p14:sldId id="352"/>
            <p14:sldId id="354"/>
            <p14:sldId id="384"/>
            <p14:sldId id="382"/>
          </p14:sldIdLst>
        </p14:section>
        <p14:section name="2.c. Why use functions?" id="{17166FC6-0CDE-48E3-9926-EBCB28C75C69}">
          <p14:sldIdLst>
            <p14:sldId id="327"/>
            <p14:sldId id="328"/>
            <p14:sldId id="281"/>
            <p14:sldId id="329"/>
            <p14:sldId id="330"/>
          </p14:sldIdLst>
        </p14:section>
        <p14:section name="3. Practice" id="{A67B8131-FBE4-426C-87FB-F4CAC4036B4A}">
          <p14:sldIdLst>
            <p14:sldId id="343"/>
            <p14:sldId id="350"/>
          </p14:sldIdLst>
        </p14:section>
        <p14:section name="Conclusion" id="{8FC5B4E0-8B82-44CE-8E2E-949C5DB81C7E}">
          <p14:sldIdLst>
            <p14:sldId id="383"/>
          </p14:sldIdLst>
        </p14:section>
        <p14:section name="4. More activities" id="{C3DF292C-716D-45C6-A7B0-CC7ECBA42AFD}">
          <p14:sldIdLst>
            <p14:sldId id="293"/>
            <p14:sldId id="295"/>
            <p14:sldId id="297"/>
            <p14:sldId id="351"/>
            <p14:sldId id="331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BCE5E6D0-6A5D-4109-938D-CB3E85CF3CE2}"/>
    <pc:docChg chg="modSld">
      <pc:chgData name="Matthieu De Mari" userId="dfb708c9-d8dc-439f-9a3b-c772bf4a311c" providerId="ADAL" clId="{BCE5E6D0-6A5D-4109-938D-CB3E85CF3CE2}" dt="2025-08-19T05:28:30.439" v="18" actId="207"/>
      <pc:docMkLst>
        <pc:docMk/>
      </pc:docMkLst>
      <pc:sldChg chg="modSp mod">
        <pc:chgData name="Matthieu De Mari" userId="dfb708c9-d8dc-439f-9a3b-c772bf4a311c" providerId="ADAL" clId="{BCE5E6D0-6A5D-4109-938D-CB3E85CF3CE2}" dt="2025-08-19T05:28:30.439" v="18" actId="207"/>
        <pc:sldMkLst>
          <pc:docMk/>
          <pc:sldMk cId="4195957509" sldId="378"/>
        </pc:sldMkLst>
        <pc:spChg chg="mod">
          <ac:chgData name="Matthieu De Mari" userId="dfb708c9-d8dc-439f-9a3b-c772bf4a311c" providerId="ADAL" clId="{BCE5E6D0-6A5D-4109-938D-CB3E85CF3CE2}" dt="2025-08-19T05:28:30.439" v="18" actId="207"/>
          <ac:spMkLst>
            <pc:docMk/>
            <pc:sldMk cId="4195957509" sldId="378"/>
            <ac:spMk id="3" creationId="{5E4BB082-9B39-4B6D-BA70-30CF5D9F79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35FDB7D3-C162-4362-B177-7F734B1DC447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Input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35FDB7D3-C162-4362-B177-7F734B1DC447}">
          <dgm:prSet phldrT="[Text]" custT="1"/>
          <dgm:spPr/>
          <dgm:t>
            <a:bodyPr/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𝑥</a:t>
              </a:r>
              <a:endParaRPr lang="en-GB" sz="2800" dirty="0"/>
            </a:p>
          </dgm:t>
        </dgm:pt>
      </mc:Fallback>
    </mc:AlternateConten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14:m>
                <m:oMath xmlns:m="http://schemas.openxmlformats.org/officeDocument/2006/math">
                  <m:r>
                    <a:rPr lang="en-US" sz="2800" i="1" dirty="0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endParaRPr lang="en-GB" sz="280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:r>
                <a:rPr lang="en-US" sz="2800" i="0" dirty="0">
                  <a:latin typeface="Cambria Math" panose="02040503050406030204" pitchFamily="18" charset="0"/>
                </a:rPr>
                <a:t>𝑓</a:t>
              </a:r>
              <a:endParaRPr lang="en-GB" sz="2800" dirty="0"/>
            </a:p>
            <a:p>
              <a:r>
                <a:rPr lang="en-US" sz="2800" b="0" i="0" dirty="0">
                  <a:latin typeface="Cambria Math" panose="02040503050406030204" pitchFamily="18" charset="0"/>
                </a:rPr>
                <a:t>𝑓</a:t>
              </a:r>
              <a:r>
                <a:rPr lang="en-GB" sz="2800" i="0" dirty="0">
                  <a:latin typeface="Cambria Math" panose="02040503050406030204" pitchFamily="18" charset="0"/>
                </a:rPr>
                <a:t>(𝑥) = 2𝑥</a:t>
              </a:r>
              <a:endParaRPr lang="en-GB" sz="2800" dirty="0"/>
            </a:p>
          </dgm:t>
        </dgm:pt>
      </mc:Fallback>
    </mc:AlternateConten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CE3D4E0F-B42A-4275-8DB2-CF35D86F89E4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Output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en-GB" sz="2800" dirty="0"/>
            </a:p>
          </dgm:t>
        </dgm:pt>
      </mc:Choice>
      <mc:Fallback xmlns="">
        <dgm:pt modelId="{CE3D4E0F-B42A-4275-8DB2-CF35D86F89E4}">
          <dgm:prSet phldrT="[Text]" custT="1"/>
          <dgm:spPr/>
          <dgm:t>
            <a:bodyPr/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𝑦</a:t>
              </a:r>
              <a:r>
                <a:rPr lang="en-US" sz="2800" b="0" i="0" dirty="0">
                  <a:latin typeface="Cambria Math" panose="02040503050406030204" pitchFamily="18" charset="0"/>
                </a:rPr>
                <a:t>=𝑓(𝑥)</a:t>
              </a:r>
              <a:endParaRPr lang="en-GB" sz="2800" dirty="0"/>
            </a:p>
          </dgm:t>
        </dgm:pt>
      </mc:Fallback>
    </mc:AlternateConten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F1: 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F2: 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284B7-454E-4195-9DD1-5FC4A2E2E746}">
      <dsp:nvSpPr>
        <dsp:cNvPr id="0" name=""/>
        <dsp:cNvSpPr/>
      </dsp:nvSpPr>
      <dsp:spPr>
        <a:xfrm>
          <a:off x="8091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61200" y="53109"/>
        <a:ext cx="2312292" cy="1707072"/>
      </dsp:txXfrm>
    </dsp:sp>
    <dsp:sp modelId="{D1315A62-1B95-45C2-8100-FF216543713C}">
      <dsp:nvSpPr>
        <dsp:cNvPr id="0" name=""/>
        <dsp:cNvSpPr/>
      </dsp:nvSpPr>
      <dsp:spPr>
        <a:xfrm>
          <a:off x="2668453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668453" y="726707"/>
        <a:ext cx="358907" cy="359874"/>
      </dsp:txXfrm>
    </dsp:sp>
    <dsp:sp modelId="{2B19C008-D776-4ED9-AB95-855B4E359094}">
      <dsp:nvSpPr>
        <dsp:cNvPr id="0" name=""/>
        <dsp:cNvSpPr/>
      </dsp:nvSpPr>
      <dsp:spPr>
        <a:xfrm>
          <a:off x="3394006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Goes through</a:t>
          </a:r>
          <a:br>
            <a:rPr lang="en-US" sz="2800" kern="1200" dirty="0"/>
          </a:br>
          <a:r>
            <a:rPr lang="en-US" sz="2800" kern="1200" dirty="0"/>
            <a:t>function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𝑓</m:t>
              </m:r>
            </m:oMath>
          </a14:m>
          <a:endParaRPr lang="en-GB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(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) = 2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3447115" y="53109"/>
        <a:ext cx="2312292" cy="1707072"/>
      </dsp:txXfrm>
    </dsp:sp>
    <dsp:sp modelId="{B0378A96-B0C0-4F5B-9A4D-CFD7508840B1}">
      <dsp:nvSpPr>
        <dsp:cNvPr id="0" name=""/>
        <dsp:cNvSpPr/>
      </dsp:nvSpPr>
      <dsp:spPr>
        <a:xfrm>
          <a:off x="6054367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054367" y="726707"/>
        <a:ext cx="358907" cy="359874"/>
      </dsp:txXfrm>
    </dsp:sp>
    <dsp:sp modelId="{B87C651F-D61E-45D4-9204-B92B498BC6CE}">
      <dsp:nvSpPr>
        <dsp:cNvPr id="0" name=""/>
        <dsp:cNvSpPr/>
      </dsp:nvSpPr>
      <dsp:spPr>
        <a:xfrm>
          <a:off x="6779920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800" b="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en-GB" sz="2800" kern="1200" dirty="0"/>
        </a:p>
      </dsp:txBody>
      <dsp:txXfrm>
        <a:off x="6833029" y="53109"/>
        <a:ext cx="2312292" cy="170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F1: 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F2: 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9997D-925B-437A-A870-9900396344D1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53B4-5871-49A1-A3D3-7E4207AE0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6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2E642-F25B-493E-A2A1-636081A89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2E642-F25B-493E-A2A1-636081A89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87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2E642-F25B-493E-A2A1-636081A89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36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7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8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3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9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2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3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4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0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1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0.png"/><Relationship Id="rId5" Type="http://schemas.openxmlformats.org/officeDocument/2006/relationships/tags" Target="../tags/tag6.xml"/><Relationship Id="rId10" Type="http://schemas.openxmlformats.org/officeDocument/2006/relationships/image" Target="../media/image19.svg"/><Relationship Id="rId4" Type="http://schemas.openxmlformats.org/officeDocument/2006/relationships/tags" Target="../tags/tag5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1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0.png"/><Relationship Id="rId5" Type="http://schemas.openxmlformats.org/officeDocument/2006/relationships/tags" Target="../tags/tag13.xml"/><Relationship Id="rId10" Type="http://schemas.openxmlformats.org/officeDocument/2006/relationships/image" Target="../media/image19.svg"/><Relationship Id="rId4" Type="http://schemas.openxmlformats.org/officeDocument/2006/relationships/tags" Target="../tags/tag12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5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1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0.png"/><Relationship Id="rId5" Type="http://schemas.openxmlformats.org/officeDocument/2006/relationships/tags" Target="../tags/tag20.xml"/><Relationship Id="rId10" Type="http://schemas.openxmlformats.org/officeDocument/2006/relationships/image" Target="../media/image19.svg"/><Relationship Id="rId4" Type="http://schemas.openxmlformats.org/officeDocument/2006/relationships/tags" Target="../tags/tag19.xml"/><Relationship Id="rId9" Type="http://schemas.openxmlformats.org/officeDocument/2006/relationships/image" Target="../media/image18.png"/><Relationship Id="rId1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1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0.png"/><Relationship Id="rId5" Type="http://schemas.openxmlformats.org/officeDocument/2006/relationships/tags" Target="../tags/tag27.xml"/><Relationship Id="rId10" Type="http://schemas.openxmlformats.org/officeDocument/2006/relationships/image" Target="../media/image19.svg"/><Relationship Id="rId4" Type="http://schemas.openxmlformats.org/officeDocument/2006/relationships/tags" Target="../tags/tag26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21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0.png"/><Relationship Id="rId5" Type="http://schemas.openxmlformats.org/officeDocument/2006/relationships/tags" Target="../tags/tag34.xml"/><Relationship Id="rId10" Type="http://schemas.openxmlformats.org/officeDocument/2006/relationships/image" Target="../media/image19.svg"/><Relationship Id="rId4" Type="http://schemas.openxmlformats.org/officeDocument/2006/relationships/tags" Target="../tags/tag33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21.sv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0.png"/><Relationship Id="rId5" Type="http://schemas.openxmlformats.org/officeDocument/2006/relationships/tags" Target="../tags/tag41.xml"/><Relationship Id="rId10" Type="http://schemas.openxmlformats.org/officeDocument/2006/relationships/image" Target="../media/image19.svg"/><Relationship Id="rId4" Type="http://schemas.openxmlformats.org/officeDocument/2006/relationships/tags" Target="../tags/tag40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21.sv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20.png"/><Relationship Id="rId5" Type="http://schemas.openxmlformats.org/officeDocument/2006/relationships/tags" Target="../tags/tag48.xml"/><Relationship Id="rId10" Type="http://schemas.openxmlformats.org/officeDocument/2006/relationships/image" Target="../media/image19.svg"/><Relationship Id="rId4" Type="http://schemas.openxmlformats.org/officeDocument/2006/relationships/tags" Target="../tags/tag47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.xml"/><Relationship Id="rId9" Type="http://schemas.openxmlformats.org/officeDocument/2006/relationships/diagramLayout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3</a:t>
            </a:r>
            <a:br>
              <a:rPr lang="en-US" dirty="0"/>
            </a:br>
            <a:r>
              <a:rPr lang="en-US" dirty="0"/>
              <a:t>None, pass, Booleans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b="1" dirty="0"/>
              <a:t>:</a:t>
            </a:r>
            <a:r>
              <a:rPr lang="en-US" dirty="0"/>
              <a:t> to check if two variables are </a:t>
            </a:r>
            <a:r>
              <a:rPr lang="en-US" b="1" dirty="0"/>
              <a:t>different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Again, careful with the types on both sides! Let us only use these operators with similar types on both sides!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strictly</a:t>
            </a:r>
            <a:r>
              <a:rPr lang="en-US" dirty="0"/>
              <a:t> </a:t>
            </a:r>
            <a:r>
              <a:rPr lang="en-US" b="1" dirty="0"/>
              <a:t>higher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but checking for </a:t>
            </a:r>
            <a:r>
              <a:rPr lang="en-US" b="1" dirty="0"/>
              <a:t>strictly</a:t>
            </a:r>
            <a:r>
              <a:rPr lang="en-US" dirty="0"/>
              <a:t>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again, careful with the types on both sides! Let us only use these operators with similar types on both sides!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11193-FE5B-4685-A34B-59D0931B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43755" r="69158" b="22694"/>
          <a:stretch/>
        </p:blipFill>
        <p:spPr>
          <a:xfrm>
            <a:off x="6335484" y="2719873"/>
            <a:ext cx="5764887" cy="2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 or equal numerical 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but checking for </a:t>
            </a:r>
            <a:r>
              <a:rPr lang="en-US" b="1" dirty="0"/>
              <a:t>lower or equal numerical value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again, careful with the types on both sides! Let us only use these operators with similar types on both sides!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E3B7C-13C9-43DF-883C-174D3FF7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8571" r="84770" b="34449"/>
          <a:stretch/>
        </p:blipFill>
        <p:spPr>
          <a:xfrm>
            <a:off x="7716416" y="0"/>
            <a:ext cx="2939144" cy="68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50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both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pPr marL="0" indent="0">
              <a:buNone/>
            </a:pPr>
            <a:r>
              <a:rPr lang="en-US" dirty="0"/>
              <a:t>Typically used to ask more advanced questions (e.g. voting rights if this person is at least 18yo and a Singaporean citizen?)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431F-A942-4B9D-91DD-09DF14587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2245" r="83316" b="32490"/>
          <a:stretch/>
        </p:blipFill>
        <p:spPr>
          <a:xfrm>
            <a:off x="7109929" y="55208"/>
            <a:ext cx="3993503" cy="67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Similarly,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pPr marL="0" indent="0">
              <a:buNone/>
            </a:pPr>
            <a:r>
              <a:rPr lang="en-US" dirty="0"/>
              <a:t>Again, typically used to ask more advanced questions.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A8EED-6AD0-45FE-A708-0BF64534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34461" r="83718" b="30462"/>
          <a:stretch/>
        </p:blipFill>
        <p:spPr>
          <a:xfrm>
            <a:off x="7346461" y="95031"/>
            <a:ext cx="3665415" cy="66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Similarly,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pPr marL="0" indent="0">
              <a:buNone/>
            </a:pPr>
            <a:r>
              <a:rPr lang="en-US" dirty="0"/>
              <a:t>Again, typically used to ask more advanced questions.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AE3C75-FBD4-4D73-BA60-E9E5B051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08" y="2022984"/>
            <a:ext cx="5022362" cy="37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8B6278E1-F36A-476D-A0F5-CA292E73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69" y="4579815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</a:t>
            </a:r>
            <a:r>
              <a:rPr lang="en-US" b="1" dirty="0"/>
              <a:t>opposite value.</a:t>
            </a:r>
          </a:p>
          <a:p>
            <a:r>
              <a:rPr lang="en-US" dirty="0"/>
              <a:t>If </a:t>
            </a:r>
            <a:r>
              <a:rPr lang="en-US" b="1" dirty="0"/>
              <a:t>var</a:t>
            </a:r>
            <a:r>
              <a:rPr lang="en-US" dirty="0"/>
              <a:t> is </a:t>
            </a:r>
            <a:r>
              <a:rPr lang="en-US" b="1" dirty="0">
                <a:solidFill>
                  <a:srgbClr val="00B050"/>
                </a:solidFill>
              </a:rPr>
              <a:t>True, </a:t>
            </a:r>
            <a:r>
              <a:rPr lang="en-US" dirty="0"/>
              <a:t>then</a:t>
            </a:r>
            <a:r>
              <a:rPr lang="en-US" b="1" dirty="0">
                <a:solidFill>
                  <a:srgbClr val="00B050"/>
                </a:solidFill>
              </a:rPr>
              <a:t> not </a:t>
            </a:r>
            <a:r>
              <a:rPr lang="en-US" b="1" dirty="0"/>
              <a:t>var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is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;</a:t>
            </a:r>
          </a:p>
          <a:p>
            <a:r>
              <a:rPr lang="en-US" dirty="0"/>
              <a:t>And, if </a:t>
            </a:r>
            <a:r>
              <a:rPr lang="en-US" b="1" dirty="0"/>
              <a:t>var</a:t>
            </a:r>
            <a:r>
              <a:rPr lang="en-US" dirty="0"/>
              <a:t> is </a:t>
            </a:r>
            <a:r>
              <a:rPr lang="en-US" b="1" dirty="0">
                <a:solidFill>
                  <a:srgbClr val="00B050"/>
                </a:solidFill>
              </a:rPr>
              <a:t>False, </a:t>
            </a:r>
            <a:r>
              <a:rPr lang="en-US" dirty="0"/>
              <a:t>then</a:t>
            </a:r>
            <a:r>
              <a:rPr lang="en-US" b="1" dirty="0">
                <a:solidFill>
                  <a:srgbClr val="00B050"/>
                </a:solidFill>
              </a:rPr>
              <a:t> not </a:t>
            </a:r>
            <a:r>
              <a:rPr lang="en-US" b="1" dirty="0"/>
              <a:t>var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is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E6043-12A2-46D7-97EB-214F0F6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1692" r="85000" b="35795"/>
          <a:stretch/>
        </p:blipFill>
        <p:spPr>
          <a:xfrm>
            <a:off x="8127999" y="2083533"/>
            <a:ext cx="3384062" cy="2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575B74-38CE-0C0D-CC1E-20D51132BD4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A674609-8E03-D24D-1BC9-31EFA7B2A48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B31EA0-F775-002A-A0D7-D2E6D682255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8572828-031B-2359-6757-C9CB929DF3B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05713-90DA-2CA5-CC80-F356C02FE43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5B5B5B"/>
                </a:solidFill>
              </a:rPr>
              <a:t>Assume that a, b and c are three int variables with respective values 6, 3 and 9. What will be displayed upon running the command print(</a:t>
            </a:r>
            <a:r>
              <a:rPr lang="en-GB" sz="2400" b="1" dirty="0" err="1">
                <a:solidFill>
                  <a:srgbClr val="5B5B5B"/>
                </a:solidFill>
              </a:rPr>
              <a:t>a+b</a:t>
            </a:r>
            <a:r>
              <a:rPr lang="en-GB" sz="2400" b="1" dirty="0">
                <a:solidFill>
                  <a:srgbClr val="5B5B5B"/>
                </a:solidFill>
              </a:rPr>
              <a:t>==c)?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DC524-D5EB-47A4-577D-7DCB4506EEF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3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25387" r="78036" b="59268"/>
          <a:stretch/>
        </p:blipFill>
        <p:spPr>
          <a:xfrm>
            <a:off x="2323323" y="1474235"/>
            <a:ext cx="7221894" cy="29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DA57D-D54F-7C1D-4021-F13A3D418D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064604-B215-950A-BEA4-F485CCE9245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61AED2C-3185-16B3-F401-925657BC877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435E17-B825-6DF1-7AD0-B623B71BCEA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352658-46E3-4C6E-BB81-DDB3B940D5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600" b="1">
                <a:solidFill>
                  <a:srgbClr val="5B5B5B"/>
                </a:solidFill>
              </a:rPr>
              <a:t>Assume that a is an int variable with value 6. What will be displayed upon running the command print(a%2==0)?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E6C438-2A87-8BE5-9CC1-3ADFA8AE1AC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6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3)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US" b="1" dirty="0"/>
              <a:t>None</a:t>
            </a:r>
            <a:r>
              <a:rPr lang="en-US" dirty="0"/>
              <a:t> type and the </a:t>
            </a:r>
            <a:r>
              <a:rPr lang="en-US" b="1" dirty="0"/>
              <a:t>pass</a:t>
            </a:r>
            <a:r>
              <a:rPr lang="en-US" dirty="0"/>
              <a:t> keyword?</a:t>
            </a:r>
          </a:p>
          <a:p>
            <a:r>
              <a:rPr lang="en-US" dirty="0"/>
              <a:t>What is the </a:t>
            </a:r>
            <a:r>
              <a:rPr lang="en-US" b="1" dirty="0"/>
              <a:t>Boolean</a:t>
            </a:r>
            <a:r>
              <a:rPr lang="en-US" dirty="0"/>
              <a:t> type?</a:t>
            </a:r>
          </a:p>
          <a:p>
            <a:r>
              <a:rPr lang="en-US" b="1" dirty="0"/>
              <a:t>Boolean quiz </a:t>
            </a:r>
            <a:r>
              <a:rPr lang="en-US" dirty="0"/>
              <a:t>for practice.</a:t>
            </a:r>
          </a:p>
          <a:p>
            <a:r>
              <a:rPr lang="en-US" b="1" dirty="0"/>
              <a:t>Advanced concepts on Booleans</a:t>
            </a:r>
            <a:r>
              <a:rPr lang="en-US" dirty="0"/>
              <a:t>.</a:t>
            </a:r>
          </a:p>
          <a:p>
            <a:r>
              <a:rPr lang="en-US" dirty="0"/>
              <a:t>What are </a:t>
            </a:r>
            <a:r>
              <a:rPr lang="en-US" b="1" dirty="0"/>
              <a:t>functions</a:t>
            </a:r>
            <a:r>
              <a:rPr lang="en-US" dirty="0"/>
              <a:t> in Python and how to use them?</a:t>
            </a:r>
          </a:p>
          <a:p>
            <a:r>
              <a:rPr lang="en-US" dirty="0"/>
              <a:t>What are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states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0577" r="78036" b="47674"/>
          <a:stretch/>
        </p:blipFill>
        <p:spPr>
          <a:xfrm>
            <a:off x="2485053" y="1874720"/>
            <a:ext cx="7221894" cy="22793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F5F7BA-9473-2DD6-47F1-8EFD3565E824}"/>
              </a:ext>
            </a:extLst>
          </p:cNvPr>
          <p:cNvSpPr/>
          <p:nvPr/>
        </p:nvSpPr>
        <p:spPr>
          <a:xfrm>
            <a:off x="2613991" y="2524538"/>
            <a:ext cx="4323522" cy="3379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74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16C6E-C426-5683-7C92-F560ACBD255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4CF067-A80E-D6F2-2239-B3969D9E784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2E082A4-8B38-35C0-07F6-D39A5A4F613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5EB0FF9-C330-643A-CE62-3301B900363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1661B2-6BB2-0C0A-557D-D75DAD676E6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400" b="1">
                <a:solidFill>
                  <a:srgbClr val="5B5B5B"/>
                </a:solidFill>
              </a:rPr>
              <a:t>Which int values of the variable a will display True when running the command print(a%2==0)?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73290-2322-5832-FFF9-734E5E6C594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6920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0577" r="78036" b="47674"/>
          <a:stretch/>
        </p:blipFill>
        <p:spPr>
          <a:xfrm>
            <a:off x="2485053" y="1874720"/>
            <a:ext cx="7221894" cy="22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3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54127-F16C-40A4-8CED-F61CF201E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8513" r="79487" b="42154"/>
          <a:stretch/>
        </p:blipFill>
        <p:spPr>
          <a:xfrm>
            <a:off x="2852615" y="1595378"/>
            <a:ext cx="5814646" cy="5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D8E046-323E-F146-C7EF-13A725CA2BD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2EAED-AB79-E1C6-061E-67C63BEA87E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9444CAE-1229-BFB5-BA92-E0B8112B27D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7C19CA1-430B-CC38-AB39-D0DC2AABF6D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C00A9B-A06C-CF22-8A87-577B76F9CFF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5B5B5B"/>
                </a:solidFill>
              </a:rPr>
              <a:t>Assume that a, b and c are three int variables with respective values 1, 2 and 3. What will be displayed upon running the command print((a&gt;b) and (c&gt;b))?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A085A-CE4A-B527-CF31-213050E7C3E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07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8419C-2052-4479-B571-5FA59EBE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5436" r="76731" b="53641"/>
          <a:stretch/>
        </p:blipFill>
        <p:spPr>
          <a:xfrm>
            <a:off x="1899139" y="1617785"/>
            <a:ext cx="8964246" cy="45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19B3A4-00F8-64B2-B66D-0F11ADB8B7D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9BB96A-5EA2-DDB8-05DD-7D61A4F14EE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860EC6B-B414-59CC-B204-66529E33972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42814D-102A-C22B-CBA9-CF20FDD652B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>
                <a:solidFill>
                  <a:srgbClr val="5B5B5B"/>
                </a:solidFill>
              </a:rPr>
              <a:t>Assume that a, b, c and d are four int variables with respective values 1, 2, 3 and 4. What will be displayed upon running the (absolutely awful) command, below?
print((not (a&gt;=b) or (c&lt;b)) and  (d+3&gt;=c*2))</a:t>
            </a:r>
            <a:endParaRPr lang="en-GB" sz="2400" b="1" dirty="0">
              <a:solidFill>
                <a:srgbClr val="5B5B5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77194E-15D8-3A71-C847-1C171097E6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BCFC81-F620-90CD-3201-E5029BCBE99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644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5787D-351B-48C3-BDFC-BA783D42E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29744" r="76539" b="52821"/>
          <a:stretch/>
        </p:blipFill>
        <p:spPr>
          <a:xfrm>
            <a:off x="2102338" y="2430583"/>
            <a:ext cx="8507646" cy="34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A5DEB-6B70-460E-845F-FC959CCE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47917" r="83087" b="21470"/>
          <a:stretch/>
        </p:blipFill>
        <p:spPr>
          <a:xfrm>
            <a:off x="7630885" y="1382207"/>
            <a:ext cx="3722915" cy="5288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70C24-273E-4429-A6EB-5EAE3E56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2" t="29744" r="76539" b="52821"/>
          <a:stretch/>
        </p:blipFill>
        <p:spPr>
          <a:xfrm>
            <a:off x="140677" y="2805723"/>
            <a:ext cx="66804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0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B1A3E-42C9-47D9-A188-1C075D749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41306" r="83393" b="25877"/>
          <a:stretch/>
        </p:blipFill>
        <p:spPr>
          <a:xfrm>
            <a:off x="7063273" y="108890"/>
            <a:ext cx="4105469" cy="6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b="1" dirty="0"/>
              <a:t> type):</a:t>
            </a:r>
            <a:br>
              <a:rPr lang="en-US" b="1" dirty="0"/>
            </a:br>
            <a:r>
              <a:rPr lang="en-US" dirty="0"/>
              <a:t>You can define a variable with an empty value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 This is used to </a:t>
            </a:r>
            <a:r>
              <a:rPr lang="en-US" b="1" dirty="0"/>
              <a:t>indicate that a variable</a:t>
            </a:r>
            <a:r>
              <a:rPr lang="en-US" dirty="0"/>
              <a:t> exists in memory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  <a:p>
            <a:pPr marL="0" indent="0">
              <a:buNone/>
            </a:pPr>
            <a:r>
              <a:rPr lang="en-US" dirty="0"/>
              <a:t>Used in some activities to “hint” on some variables, functions or structures you should be using but should probably be replaced with something else!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1E465-D19B-B455-1C59-F36DB950C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631" y="4862760"/>
            <a:ext cx="7186738" cy="19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00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Fun fact: </a:t>
            </a:r>
            <a:r>
              <a:rPr lang="en-US" dirty="0"/>
              <a:t>that is reason behind the on/off symbols.</a:t>
            </a:r>
          </a:p>
          <a:p>
            <a:endParaRPr lang="en-US" b="1" dirty="0"/>
          </a:p>
        </p:txBody>
      </p:sp>
      <p:pic>
        <p:nvPicPr>
          <p:cNvPr id="6" name="Picture 2" descr="Which is on and which is off in the I/O switches? - Quora">
            <a:extLst>
              <a:ext uri="{FF2B5EF4-FFF2-40B4-BE49-F238E27FC236}">
                <a16:creationId xmlns:a16="http://schemas.microsoft.com/office/drawing/2014/main" id="{86F29D66-4701-4D3D-B59F-4C2536F2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05" y="365125"/>
            <a:ext cx="4762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57C9-6245-4970-959D-15A663608A14}"/>
              </a:ext>
            </a:extLst>
          </p:cNvPr>
          <p:cNvSpPr txBox="1"/>
          <p:nvPr/>
        </p:nvSpPr>
        <p:spPr>
          <a:xfrm>
            <a:off x="7229231" y="5181600"/>
            <a:ext cx="423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On/True/1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Off/False/0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23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Int/Float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Bool: </a:t>
            </a:r>
            <a:r>
              <a:rPr lang="en-US" dirty="0"/>
              <a:t>You can convert an int/float number into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Any non-zero numerical value becomes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  <a:p>
            <a:r>
              <a:rPr lang="en-US" dirty="0"/>
              <a:t>A zero numerical value becomes </a:t>
            </a:r>
            <a:r>
              <a:rPr lang="en-US" b="1" dirty="0">
                <a:solidFill>
                  <a:srgbClr val="00B050"/>
                </a:solidFill>
              </a:rPr>
              <a:t>False.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19032-9001-426F-B773-D4762CC2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1" t="33469" r="85383" b="44000"/>
          <a:stretch/>
        </p:blipFill>
        <p:spPr>
          <a:xfrm>
            <a:off x="7294985" y="189945"/>
            <a:ext cx="4058815" cy="66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B6FC1A-4295-E93E-B65A-88C6294EC38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3C648D-2A2F-6201-C238-7728671B061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B90821A-3F87-F76B-8F53-BB84059695B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ADF85C-5A2B-A07F-53B2-3158376A7F9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5B5B5B"/>
                </a:solidFill>
              </a:rPr>
              <a:t>Assume that a, b and c are three int variables with values 1, 2 and 3 respectively. What will be displayed upon running the command print(a&gt;b and c)?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DBFCF-34E1-A79C-6388-440E3CE525E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39EC876-E8CE-3A1C-48DB-B43FD29DF7A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889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59DB8-E342-7BD6-D7A2-C728040E6CF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D1DA2AF-6D24-2453-1C13-74EABBE302C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07F9436-012A-BD11-A05C-109313E7B1CA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D65127-1A2F-10A4-5EF2-9725E26B1CF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594253-22D5-7118-17CA-AE3FC3697B6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>
                <a:solidFill>
                  <a:srgbClr val="5B5B5B"/>
                </a:solidFill>
              </a:rPr>
              <a:t>Assume that a, b and c are three int variables with values 1, 2 and 3 respectively. What will be displayed upon running the command print(a&lt;b and c)?
Note that the comparison sign has been changed compared to the previous question.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19A67-FFBC-1B1A-45A5-DEC1F4E5604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46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9" y="1825624"/>
            <a:ext cx="116905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Short-circuit evaluation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Short-circuit evaluation </a:t>
            </a:r>
            <a:r>
              <a:rPr lang="en-GB" dirty="0"/>
              <a:t>in Python means that in </a:t>
            </a:r>
            <a:r>
              <a:rPr lang="en-GB" dirty="0" err="1"/>
              <a:t>boolean</a:t>
            </a:r>
            <a:r>
              <a:rPr lang="en-GB" dirty="0"/>
              <a:t> expressions using the “</a:t>
            </a:r>
            <a:r>
              <a:rPr lang="en-GB" b="1" dirty="0"/>
              <a:t>and</a:t>
            </a:r>
            <a:r>
              <a:rPr lang="en-GB" dirty="0"/>
              <a:t>” keyword and “</a:t>
            </a:r>
            <a:r>
              <a:rPr lang="en-GB" b="1" dirty="0"/>
              <a:t>or</a:t>
            </a:r>
            <a:r>
              <a:rPr lang="en-GB" dirty="0"/>
              <a:t>” keyword, the evaluation might stop prematurely.</a:t>
            </a:r>
          </a:p>
          <a:p>
            <a:r>
              <a:rPr lang="en-GB" dirty="0"/>
              <a:t>For example, in the expression “</a:t>
            </a:r>
            <a:r>
              <a:rPr lang="en-GB" b="1" dirty="0"/>
              <a:t>a and b</a:t>
            </a:r>
            <a:r>
              <a:rPr lang="en-GB" dirty="0"/>
              <a:t>”, if </a:t>
            </a:r>
            <a:r>
              <a:rPr lang="en-GB" b="1" dirty="0"/>
              <a:t>a</a:t>
            </a:r>
            <a:r>
              <a:rPr lang="en-GB" dirty="0"/>
              <a:t> is </a:t>
            </a:r>
            <a:r>
              <a:rPr lang="en-GB" b="1" dirty="0">
                <a:solidFill>
                  <a:srgbClr val="00B050"/>
                </a:solidFill>
              </a:rPr>
              <a:t>False</a:t>
            </a:r>
            <a:r>
              <a:rPr lang="en-GB" dirty="0"/>
              <a:t>, </a:t>
            </a:r>
            <a:r>
              <a:rPr lang="en-GB" b="1" dirty="0"/>
              <a:t>b</a:t>
            </a:r>
            <a:r>
              <a:rPr lang="en-GB" dirty="0"/>
              <a:t> is not evaluated because the entire expression is guaranteed to be </a:t>
            </a:r>
            <a:r>
              <a:rPr lang="en-GB" b="1" dirty="0">
                <a:solidFill>
                  <a:srgbClr val="00B050"/>
                </a:solidFill>
              </a:rPr>
              <a:t>False</a:t>
            </a:r>
            <a:r>
              <a:rPr lang="en-GB" dirty="0"/>
              <a:t>.</a:t>
            </a:r>
          </a:p>
          <a:p>
            <a:r>
              <a:rPr lang="en-GB" dirty="0"/>
              <a:t>Similarly, in “</a:t>
            </a:r>
            <a:r>
              <a:rPr lang="en-GB" b="1" dirty="0"/>
              <a:t>a or b</a:t>
            </a:r>
            <a:r>
              <a:rPr lang="en-GB" dirty="0"/>
              <a:t>”, if </a:t>
            </a:r>
            <a:r>
              <a:rPr lang="en-GB" b="1" dirty="0"/>
              <a:t>a</a:t>
            </a:r>
            <a:r>
              <a:rPr lang="en-GB" dirty="0"/>
              <a:t>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, </a:t>
            </a:r>
            <a:r>
              <a:rPr lang="en-GB" b="1" dirty="0"/>
              <a:t>b</a:t>
            </a:r>
            <a:r>
              <a:rPr lang="en-GB" dirty="0"/>
              <a:t> is not evaluated because the entire expression is guaranteed to be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HOWEVER, in the expression “</a:t>
            </a:r>
            <a:r>
              <a:rPr lang="en-GB" b="1" dirty="0">
                <a:solidFill>
                  <a:schemeClr val="bg1"/>
                </a:solidFill>
              </a:rPr>
              <a:t>a and b</a:t>
            </a:r>
            <a:r>
              <a:rPr lang="en-GB" dirty="0">
                <a:solidFill>
                  <a:schemeClr val="bg1"/>
                </a:solidFill>
              </a:rPr>
              <a:t>”, if </a:t>
            </a:r>
            <a:r>
              <a:rPr lang="en-GB" b="1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 is </a:t>
            </a:r>
            <a:r>
              <a:rPr lang="en-GB" b="1" dirty="0">
                <a:solidFill>
                  <a:schemeClr val="bg1"/>
                </a:solidFill>
              </a:rPr>
              <a:t>True</a:t>
            </a:r>
            <a:r>
              <a:rPr lang="en-GB" dirty="0">
                <a:solidFill>
                  <a:schemeClr val="bg1"/>
                </a:solidFill>
              </a:rPr>
              <a:t>, then the result of </a:t>
            </a:r>
            <a:r>
              <a:rPr lang="en-GB" b="1" dirty="0">
                <a:solidFill>
                  <a:schemeClr val="bg1"/>
                </a:solidFill>
              </a:rPr>
              <a:t>“a and b</a:t>
            </a:r>
            <a:r>
              <a:rPr lang="en-GB" dirty="0">
                <a:solidFill>
                  <a:schemeClr val="bg1"/>
                </a:solidFill>
              </a:rPr>
              <a:t>” will be exactly equal to whatever </a:t>
            </a:r>
            <a:r>
              <a:rPr lang="en-GB" b="1" dirty="0">
                <a:solidFill>
                  <a:schemeClr val="bg1"/>
                </a:solidFill>
              </a:rPr>
              <a:t>b</a:t>
            </a:r>
            <a:r>
              <a:rPr lang="en-GB" dirty="0">
                <a:solidFill>
                  <a:schemeClr val="bg1"/>
                </a:solidFill>
              </a:rPr>
              <a:t> is (True or False).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Funny enough, if b is not a Boolean (but say an int with value 4 instead), then the whole expression “</a:t>
            </a:r>
            <a:r>
              <a:rPr lang="en-GB" b="1" dirty="0">
                <a:solidFill>
                  <a:schemeClr val="bg1"/>
                </a:solidFill>
              </a:rPr>
              <a:t>a and b</a:t>
            </a:r>
            <a:r>
              <a:rPr lang="en-GB" dirty="0">
                <a:solidFill>
                  <a:schemeClr val="bg1"/>
                </a:solidFill>
              </a:rPr>
              <a:t>” will be evaluated as 4 (</a:t>
            </a:r>
            <a:r>
              <a:rPr lang="en-GB" dirty="0" err="1">
                <a:solidFill>
                  <a:schemeClr val="bg1"/>
                </a:solidFill>
              </a:rPr>
              <a:t>wut</a:t>
            </a:r>
            <a:r>
              <a:rPr lang="en-GB" dirty="0">
                <a:solidFill>
                  <a:schemeClr val="bg1"/>
                </a:solidFill>
              </a:rPr>
              <a:t> !?!?).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77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9" y="1825624"/>
            <a:ext cx="116905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Definition (Short-circuit evaluation):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Short-circuit evaluation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in Python means that in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expressions using the “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” keyword and “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” keyword, the evaluation might stop prematurely.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For example, in the expression “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 and 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”, if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is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is not evaluated because the entire expression is guaranteed to be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Similarly, in “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 or 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”, if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is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True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is not evaluated because the entire expression is guaranteed to be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True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GB" b="1" dirty="0">
                <a:solidFill>
                  <a:srgbClr val="C00000"/>
                </a:solidFill>
              </a:rPr>
              <a:t>Typical mistake: </a:t>
            </a:r>
            <a:r>
              <a:rPr lang="en-GB" dirty="0"/>
              <a:t>HOWEVER, in the expression “</a:t>
            </a:r>
            <a:r>
              <a:rPr lang="en-GB" b="1" dirty="0"/>
              <a:t>a and b</a:t>
            </a:r>
            <a:r>
              <a:rPr lang="en-GB" dirty="0"/>
              <a:t>”, if </a:t>
            </a:r>
            <a:r>
              <a:rPr lang="en-GB" b="1" dirty="0"/>
              <a:t>a</a:t>
            </a:r>
            <a:r>
              <a:rPr lang="en-GB" dirty="0"/>
              <a:t>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, then the result of </a:t>
            </a:r>
            <a:r>
              <a:rPr lang="en-GB" b="1" dirty="0"/>
              <a:t>“a and b</a:t>
            </a:r>
            <a:r>
              <a:rPr lang="en-GB" dirty="0"/>
              <a:t>” will be exactly equal to whatever </a:t>
            </a:r>
            <a:r>
              <a:rPr lang="en-GB" b="1" dirty="0"/>
              <a:t>b</a:t>
            </a:r>
            <a:r>
              <a:rPr lang="en-GB" dirty="0"/>
              <a:t> is (True or False).</a:t>
            </a:r>
            <a:br>
              <a:rPr lang="en-GB" dirty="0"/>
            </a:br>
            <a:r>
              <a:rPr lang="en-GB" dirty="0"/>
              <a:t>Funny enough, if b is not a Boolean (but say an int with value 4 instead), then the whole expression “</a:t>
            </a:r>
            <a:r>
              <a:rPr lang="en-GB" b="1" dirty="0"/>
              <a:t>a and b</a:t>
            </a:r>
            <a:r>
              <a:rPr lang="en-GB" dirty="0"/>
              <a:t>” will be evaluated as 4 (</a:t>
            </a:r>
            <a:r>
              <a:rPr lang="en-GB" dirty="0" err="1"/>
              <a:t>wut</a:t>
            </a:r>
            <a:r>
              <a:rPr lang="en-GB" dirty="0"/>
              <a:t> !?!?).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57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924F-E9FF-47B1-AC96-4BA1A97E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Guess the number game!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9AE68-AC7D-491B-8C78-19F8E148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Let us play a bit with the concepts, with a first activity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You can find it in the notebook</a:t>
            </a:r>
            <a:br>
              <a:rPr lang="en-US" sz="3600" dirty="0"/>
            </a:br>
            <a:r>
              <a:rPr lang="en-US" sz="3600" b="1" dirty="0"/>
              <a:t>Activity 1 - Guess the number </a:t>
            </a:r>
            <a:r>
              <a:rPr lang="en-US" sz="3600" b="1" dirty="0" err="1"/>
              <a:t>game.ipynb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814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mathematics, we often like to define </a:t>
                </a:r>
                <a:r>
                  <a:rPr lang="en-US" b="1" dirty="0"/>
                  <a:t>functions</a:t>
                </a:r>
                <a:r>
                  <a:rPr lang="en-US" dirty="0"/>
                  <a:t>, in the following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same can be done in Python, by creating a function.</a:t>
                </a:r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089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</p:nvPr>
            </p:nvGraphicFramePr>
            <p:xfrm>
              <a:off x="1367692" y="3031999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2185491383"/>
                  </p:ext>
                </p:extLst>
              </p:nvPr>
            </p:nvGraphicFramePr>
            <p:xfrm>
              <a:off x="1367692" y="3031999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1299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(Python </a:t>
            </a:r>
            <a:r>
              <a:rPr lang="en-US" b="1" dirty="0">
                <a:solidFill>
                  <a:srgbClr val="00B050"/>
                </a:solidFill>
              </a:rPr>
              <a:t>functions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Python </a:t>
            </a:r>
            <a:r>
              <a:rPr lang="en-US" b="1" dirty="0">
                <a:solidFill>
                  <a:srgbClr val="00B050"/>
                </a:solidFill>
              </a:rPr>
              <a:t>function</a:t>
            </a:r>
            <a:r>
              <a:rPr lang="en-US" dirty="0"/>
              <a:t> is a block of code which only runs when it is </a:t>
            </a:r>
            <a:r>
              <a:rPr lang="en-US" b="1" dirty="0"/>
              <a:t>called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You can </a:t>
            </a:r>
            <a:r>
              <a:rPr lang="en-US" b="1" dirty="0"/>
              <a:t>pass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 known as </a:t>
            </a:r>
            <a:r>
              <a:rPr lang="en-US" b="1" dirty="0"/>
              <a:t>parameters, arguments </a:t>
            </a:r>
            <a:r>
              <a:rPr lang="en-US" dirty="0"/>
              <a:t>or</a:t>
            </a:r>
            <a:r>
              <a:rPr lang="en-US" b="1" dirty="0"/>
              <a:t> input values</a:t>
            </a:r>
            <a:r>
              <a:rPr lang="en-US" dirty="0"/>
              <a:t>, into a function (e.g., the value x here).</a:t>
            </a:r>
          </a:p>
          <a:p>
            <a:pPr marL="0" indent="0">
              <a:buNone/>
            </a:pPr>
            <a:r>
              <a:rPr lang="en-US" dirty="0"/>
              <a:t>A function can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 a </a:t>
            </a:r>
            <a:r>
              <a:rPr lang="en-US" b="1" dirty="0"/>
              <a:t>result </a:t>
            </a:r>
            <a:r>
              <a:rPr lang="en-US" dirty="0"/>
              <a:t>or</a:t>
            </a:r>
            <a:r>
              <a:rPr lang="en-US" b="1" dirty="0"/>
              <a:t> output value </a:t>
            </a:r>
            <a:r>
              <a:rPr lang="en-US" dirty="0"/>
              <a:t>(e.g., the value y here).</a:t>
            </a:r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D45AD-4337-4EF8-87D1-A09B2943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21469" r="85765" b="62123"/>
          <a:stretch/>
        </p:blipFill>
        <p:spPr>
          <a:xfrm>
            <a:off x="8072892" y="2209556"/>
            <a:ext cx="2668557" cy="33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7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 </a:t>
            </a:r>
            <a:r>
              <a:rPr lang="en-US" dirty="0"/>
              <a:t>(appears in blue).</a:t>
            </a:r>
          </a:p>
          <a:p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parentheses</a:t>
            </a:r>
            <a:r>
              <a:rPr lang="en-US" dirty="0"/>
              <a:t>, after the function’s name, type </a:t>
            </a:r>
            <a:r>
              <a:rPr lang="en-US" b="1" dirty="0"/>
              <a:t>arguments/parameters</a:t>
            </a:r>
            <a:r>
              <a:rPr lang="en-US" dirty="0"/>
              <a:t>.</a:t>
            </a:r>
          </a:p>
          <a:p>
            <a:r>
              <a:rPr lang="en-US" dirty="0"/>
              <a:t>You may have multiple inputs, separated with commas.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pass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65955" cy="4950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pass</a:t>
            </a:r>
            <a:r>
              <a:rPr lang="en-US" b="1" dirty="0"/>
              <a:t> keyword):</a:t>
            </a:r>
            <a:br>
              <a:rPr lang="en-US" b="1" dirty="0"/>
            </a:br>
            <a:r>
              <a:rPr lang="en-US" dirty="0"/>
              <a:t>Similarly, you can use the </a:t>
            </a:r>
            <a:r>
              <a:rPr lang="en-US" b="1" dirty="0">
                <a:solidFill>
                  <a:srgbClr val="00B050"/>
                </a:solidFill>
              </a:rPr>
              <a:t>pass</a:t>
            </a:r>
            <a:r>
              <a:rPr lang="en-US" dirty="0"/>
              <a:t> keyword, which is equivalent to “doing nothing”. It simply has no effect on the code.</a:t>
            </a:r>
          </a:p>
          <a:p>
            <a:pPr marL="0" indent="0">
              <a:buNone/>
            </a:pPr>
            <a:r>
              <a:rPr lang="en-US" dirty="0"/>
              <a:t>Used in some activities to “hint” on some variables, functions or structures you should be using but should probably be replaced with something else!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6AB0B-79BA-0E0F-3E7B-EB8E24EB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43" y="1262344"/>
            <a:ext cx="4251857" cy="43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2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r>
              <a:rPr lang="en-US" dirty="0"/>
              <a:t>You may have multiple outputs, as well as inputs, separated with commas.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9966-49CC-4DC1-A5A1-2EB244430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4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r>
              <a:rPr lang="en-US" dirty="0"/>
              <a:t>You may have multiple outputs, as well as inputs, separated with commas.</a:t>
            </a:r>
          </a:p>
          <a:p>
            <a:r>
              <a:rPr lang="en-US" b="1" dirty="0"/>
              <a:t>Note:</a:t>
            </a:r>
            <a:r>
              <a:rPr lang="en-US" dirty="0"/>
              <a:t> Your function may also not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anything (that is the case for the </a:t>
            </a:r>
            <a:r>
              <a:rPr lang="en-US" b="1" dirty="0">
                <a:solidFill>
                  <a:srgbClr val="00B050"/>
                </a:solidFill>
              </a:rPr>
              <a:t>print() </a:t>
            </a:r>
            <a:r>
              <a:rPr lang="en-US" dirty="0"/>
              <a:t>function!). It is equivalent to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BF5C6-8A7A-45E6-9EC4-0E69F04B0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37744" r="82821" b="29026"/>
          <a:stretch/>
        </p:blipFill>
        <p:spPr>
          <a:xfrm>
            <a:off x="7956062" y="1411917"/>
            <a:ext cx="3540369" cy="52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9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64740"/>
          <a:stretch/>
        </p:blipFill>
        <p:spPr>
          <a:xfrm>
            <a:off x="6780284" y="3429000"/>
            <a:ext cx="5411716" cy="765909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E64441E-54F1-21CD-C33D-6006CB476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62369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any number of additional or 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>
                <a:solidFill>
                  <a:schemeClr val="bg1"/>
                </a:solidFill>
              </a:rPr>
              <a:t>Important note: </a:t>
            </a:r>
            <a:r>
              <a:rPr lang="en-US" dirty="0">
                <a:solidFill>
                  <a:schemeClr val="bg1"/>
                </a:solidFill>
              </a:rPr>
              <a:t>once a </a:t>
            </a:r>
            <a:r>
              <a:rPr lang="en-US" b="1" dirty="0">
                <a:solidFill>
                  <a:schemeClr val="bg1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is reached and executed, the function closes. It will not execute anything else.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65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62369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any number of additional or 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/>
              <a:t>Important note #2: </a:t>
            </a:r>
            <a:r>
              <a:rPr lang="en-US" dirty="0"/>
              <a:t>once a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is reached and executed, the function closes. It will not execute anything else.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51795"/>
          <a:stretch/>
        </p:blipFill>
        <p:spPr>
          <a:xfrm>
            <a:off x="7000568" y="2927345"/>
            <a:ext cx="5022964" cy="237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07BE-081C-14DE-9AEB-AE5086EC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Returning vs. Printing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1FB96F-636B-89D7-2FD5-4401823A8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974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Returning and printing are not the same thing!</a:t>
            </a:r>
          </a:p>
          <a:p>
            <a:r>
              <a:rPr lang="en-GB" b="1" dirty="0"/>
              <a:t>Printing</a:t>
            </a:r>
            <a:r>
              <a:rPr lang="en-GB" dirty="0"/>
              <a:t> simply means “displaying the current value of something on screen”.</a:t>
            </a:r>
          </a:p>
          <a:p>
            <a:r>
              <a:rPr lang="en-GB" b="1" dirty="0"/>
              <a:t>Returning</a:t>
            </a:r>
            <a:r>
              <a:rPr lang="en-GB" dirty="0"/>
              <a:t> means producing a specific value, deemed the final result of the function.</a:t>
            </a:r>
          </a:p>
          <a:p>
            <a:r>
              <a:rPr lang="en-GB" dirty="0"/>
              <a:t>The value being returned can then be caught and stored in memory, which would not be the case if the return had been omitted.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FEA6F-E3AE-073D-63F2-8DD1994B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44" y="1349678"/>
            <a:ext cx="3552251" cy="49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3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35"/>
            <a:ext cx="10515600" cy="4672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Very important: </a:t>
            </a:r>
            <a:r>
              <a:rPr lang="en-US" dirty="0"/>
              <a:t>variables</a:t>
            </a:r>
            <a:r>
              <a:rPr lang="en-US" b="1" dirty="0"/>
              <a:t> </a:t>
            </a:r>
            <a:r>
              <a:rPr lang="en-US" dirty="0"/>
              <a:t>defined </a:t>
            </a:r>
            <a:r>
              <a:rPr lang="en-US" b="1" dirty="0"/>
              <a:t>inside</a:t>
            </a:r>
            <a:r>
              <a:rPr lang="en-US" dirty="0"/>
              <a:t> the function are stored in memory while the function runs but are cleared/discarded once the end of the function is reached.</a:t>
            </a:r>
            <a:br>
              <a:rPr lang="en-US" dirty="0"/>
            </a:br>
            <a:r>
              <a:rPr lang="en-US" b="1" dirty="0"/>
              <a:t>If you need to access a variable defined inside a function, after the function has executed, then it needs to be explicitly returned.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A73A-50A0-4951-8005-977E91956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47450" r="69423" b="21231"/>
          <a:stretch/>
        </p:blipFill>
        <p:spPr>
          <a:xfrm>
            <a:off x="2624499" y="3562106"/>
            <a:ext cx="6407534" cy="3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8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Global variables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my_function</a:t>
            </a:r>
            <a:r>
              <a:rPr lang="en-US" dirty="0">
                <a:solidFill>
                  <a:schemeClr val="bg1"/>
                </a:solidFill>
              </a:rPr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0901F-7A66-8F90-65DF-C80FC3C3175F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395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821252" y="255978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9BEE9-0027-4D16-8CDB-BB17CF8E60D9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136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18247" y="4766068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6576A9D-BFFA-42FD-911F-4B6F3AA230CC}"/>
              </a:ext>
            </a:extLst>
          </p:cNvPr>
          <p:cNvSpPr/>
          <p:nvPr/>
        </p:nvSpPr>
        <p:spPr>
          <a:xfrm>
            <a:off x="8191561" y="2918041"/>
            <a:ext cx="515815" cy="13286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938-90E0-4D96-BAD6-531A311AEFCD}"/>
              </a:ext>
            </a:extLst>
          </p:cNvPr>
          <p:cNvSpPr txBox="1"/>
          <p:nvPr/>
        </p:nvSpPr>
        <p:spPr>
          <a:xfrm>
            <a:off x="9038308" y="3429000"/>
            <a:ext cx="218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IGNORED FOR NOW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FE017-52C9-36CD-768D-7A01D110FDAC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00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D235F-DC6E-28D8-B128-D16D2FA898BC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EE144-9B0F-D62C-126E-ECC5F4D60999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20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pass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65955" cy="4950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pass</a:t>
            </a:r>
            <a:r>
              <a:rPr lang="en-US" b="1" dirty="0"/>
              <a:t> keyword):</a:t>
            </a:r>
            <a:br>
              <a:rPr lang="en-US" b="1" dirty="0"/>
            </a:br>
            <a:r>
              <a:rPr lang="en-US" dirty="0"/>
              <a:t>Similarly, you can use the </a:t>
            </a:r>
            <a:r>
              <a:rPr lang="en-US" b="1" dirty="0">
                <a:solidFill>
                  <a:srgbClr val="00B050"/>
                </a:solidFill>
              </a:rPr>
              <a:t>pass</a:t>
            </a:r>
            <a:r>
              <a:rPr lang="en-US" dirty="0"/>
              <a:t> keyword, which is equivalent to “doing nothing”. It simply has no effect on the code.</a:t>
            </a:r>
          </a:p>
          <a:p>
            <a:pPr marL="0" indent="0">
              <a:buNone/>
            </a:pPr>
            <a:r>
              <a:rPr lang="en-US" dirty="0"/>
              <a:t>Used in some activities to “hint” on some variables, functions or structures you should be using but should probably be replaced with something else!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6AB0B-79BA-0E0F-3E7B-EB8E24EB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43" y="1262344"/>
            <a:ext cx="4251857" cy="4333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4B0548-525A-DE47-C4E1-21F69EE66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04" y="229048"/>
            <a:ext cx="8823192" cy="6546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677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6F66B-F444-8429-5BBF-A71AE2AE518E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12804-DC22-0F4D-21A8-9364B7AAA4C1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3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/>
              <a:t>my_function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453928" y="3006726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06A6F-B65F-8C0D-D12E-3DA3878DC7B9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E71B2-34B9-7938-D455-BFBB18EC23DD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84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00820" y="3429000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E1139-DD78-B091-E40C-64923BD6EA7C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B2334-DC9F-2A1C-FD08-507993788B08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74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60472-3689-C947-0177-19827D490187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C509AC-6F3B-05D9-AA23-121D03679988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118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US" b="1" strike="sngStrike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strike="sngStrike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/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54890-1EF1-179C-CDF1-9FE91C8B83E8}"/>
              </a:ext>
            </a:extLst>
          </p:cNvPr>
          <p:cNvSpPr/>
          <p:nvPr/>
        </p:nvSpPr>
        <p:spPr>
          <a:xfrm>
            <a:off x="707152" y="3429000"/>
            <a:ext cx="5345723" cy="11304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ending the function, Python will clear all the variables related to this function to save space.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4AF49-8853-8DDE-39CB-7CE6D9EC8AF2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DF673-E23A-23F3-FB18-0ADB3E1689C5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028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strike="sngStrike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293E2-963E-F941-1936-3ACB66FCC480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08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572D3-944F-A110-F538-436119DD2DEF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510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9</a:t>
            </a:r>
            <a:r>
              <a:rPr lang="en-US" dirty="0"/>
              <a:t> print(y) </a:t>
            </a:r>
            <a:r>
              <a:rPr lang="en-US" i="1" dirty="0">
                <a:solidFill>
                  <a:schemeClr val="accent1"/>
                </a:solidFill>
              </a:rPr>
              <a:t># No longer exists! Error!</a:t>
            </a:r>
            <a:endParaRPr lang="en-GB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19F4-CF36-A3A2-933B-CDC68F19AE2D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79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EB5F1A-0717-78E2-111C-1E1D65E4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In other words…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000" dirty="0"/>
              <a:t>What happens in Vegas,</a:t>
            </a:r>
          </a:p>
          <a:p>
            <a:pPr marL="0" indent="0" algn="ctr">
              <a:buNone/>
            </a:pPr>
            <a:r>
              <a:rPr lang="en-GB" sz="6000" dirty="0"/>
              <a:t>Stays in Vegas.</a:t>
            </a:r>
            <a:endParaRPr lang="en-SG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91EC4-6574-3684-5538-8B7E51FC746A}"/>
              </a:ext>
            </a:extLst>
          </p:cNvPr>
          <p:cNvSpPr txBox="1"/>
          <p:nvPr/>
        </p:nvSpPr>
        <p:spPr>
          <a:xfrm rot="21111395">
            <a:off x="8170606" y="2428568"/>
            <a:ext cx="25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</a:t>
            </a: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1EF0D-7873-CC4D-71F9-5F6A172BF823}"/>
              </a:ext>
            </a:extLst>
          </p:cNvPr>
          <p:cNvSpPr txBox="1"/>
          <p:nvPr/>
        </p:nvSpPr>
        <p:spPr>
          <a:xfrm rot="21111395">
            <a:off x="6129037" y="4446816"/>
            <a:ext cx="25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</a:t>
            </a: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2EB6DE-C1EC-1BC5-A193-8AC00BFD12DD}"/>
              </a:ext>
            </a:extLst>
          </p:cNvPr>
          <p:cNvCxnSpPr/>
          <p:nvPr/>
        </p:nvCxnSpPr>
        <p:spPr>
          <a:xfrm>
            <a:off x="7747817" y="3329268"/>
            <a:ext cx="1917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379A05-C366-0610-ACF9-52A360F6B420}"/>
              </a:ext>
            </a:extLst>
          </p:cNvPr>
          <p:cNvCxnSpPr/>
          <p:nvPr/>
        </p:nvCxnSpPr>
        <p:spPr>
          <a:xfrm>
            <a:off x="6297559" y="4261991"/>
            <a:ext cx="1917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7FF34E-DD1F-2587-FEDD-A5D6FA557D5E}"/>
              </a:ext>
            </a:extLst>
          </p:cNvPr>
          <p:cNvSpPr txBox="1"/>
          <p:nvPr/>
        </p:nvSpPr>
        <p:spPr>
          <a:xfrm>
            <a:off x="2698958" y="5363810"/>
            <a:ext cx="6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(unless it is explicitly returned)</a:t>
            </a: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ign with a star and text with Welcome to Fabulous Las Vegas sign in the background&#10;&#10;Description automatically generated">
            <a:extLst>
              <a:ext uri="{FF2B5EF4-FFF2-40B4-BE49-F238E27FC236}">
                <a16:creationId xmlns:a16="http://schemas.microsoft.com/office/drawing/2014/main" id="{8C28B1D5-8499-C062-2F32-CC65CA41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6" y="4404136"/>
            <a:ext cx="3038166" cy="20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5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82D3-3CE8-EBCB-9FED-37620A3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global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BEB21-2F3E-3B91-E5A4-18595533A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global</a:t>
            </a:r>
            <a:r>
              <a:rPr lang="en-GB" b="1" dirty="0"/>
              <a:t> variables):</a:t>
            </a:r>
          </a:p>
          <a:p>
            <a:pPr marL="0" indent="0">
              <a:buNone/>
            </a:pPr>
            <a:r>
              <a:rPr lang="en-GB" dirty="0"/>
              <a:t>In Python, variables defined outside of any function are usually called </a:t>
            </a:r>
            <a:r>
              <a:rPr lang="en-GB" b="1" dirty="0">
                <a:solidFill>
                  <a:srgbClr val="00B050"/>
                </a:solidFill>
              </a:rPr>
              <a:t>global</a:t>
            </a:r>
            <a:r>
              <a:rPr lang="en-GB" dirty="0"/>
              <a:t> </a:t>
            </a:r>
            <a:r>
              <a:rPr lang="en-GB" b="1" dirty="0"/>
              <a:t>variables</a:t>
            </a:r>
            <a:r>
              <a:rPr lang="en-GB" dirty="0"/>
              <a:t>. They can be used anywhere, even in functions, BUT it is better practice to pass them as parameters to the function explicitly.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209BE-BA12-E3A7-0880-9FFBB5AE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14" y="3883743"/>
            <a:ext cx="1009977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1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C9BD4-D45C-4913-AE3F-678C043BA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 err="1">
                <a:solidFill>
                  <a:srgbClr val="00B050"/>
                </a:solidFill>
              </a:rPr>
              <a:t>boolean</a:t>
            </a:r>
            <a:r>
              <a:rPr lang="en-US" b="1" dirty="0"/>
              <a:t> type):</a:t>
            </a:r>
            <a:r>
              <a:rPr lang="en-US" dirty="0"/>
              <a:t> The </a:t>
            </a:r>
            <a:r>
              <a:rPr lang="en-US" b="1" dirty="0" err="1">
                <a:solidFill>
                  <a:srgbClr val="00B050"/>
                </a:solidFill>
              </a:rPr>
              <a:t>boolean</a:t>
            </a:r>
            <a:r>
              <a:rPr lang="en-US" dirty="0"/>
              <a:t> (bool) type is an essential type in programming.</a:t>
            </a:r>
          </a:p>
          <a:p>
            <a:pPr marL="0" indent="0">
              <a:buNone/>
            </a:pPr>
            <a:r>
              <a:rPr lang="en-US" dirty="0"/>
              <a:t>In simple terms, it is the answer to a yes or no question. </a:t>
            </a:r>
          </a:p>
          <a:p>
            <a:pPr marL="0" indent="0">
              <a:buNone/>
            </a:pPr>
            <a:r>
              <a:rPr lang="en-US" dirty="0"/>
              <a:t>It is commonly used </a:t>
            </a:r>
            <a:r>
              <a:rPr lang="en-US" b="1" dirty="0"/>
              <a:t>to check if a condition is satisfied</a:t>
            </a:r>
            <a:r>
              <a:rPr lang="en-US" dirty="0"/>
              <a:t> or not.</a:t>
            </a:r>
          </a:p>
          <a:p>
            <a:pPr marL="0" indent="0">
              <a:buNone/>
            </a:pPr>
            <a:r>
              <a:rPr lang="en-US" dirty="0"/>
              <a:t>It can only take two values:</a:t>
            </a:r>
          </a:p>
          <a:p>
            <a:r>
              <a:rPr lang="en-US" b="1" dirty="0">
                <a:solidFill>
                  <a:srgbClr val="00B050"/>
                </a:solidFill>
              </a:rPr>
              <a:t>True, </a:t>
            </a:r>
            <a:r>
              <a:rPr lang="en-US" dirty="0"/>
              <a:t>if the condition is satisfied;</a:t>
            </a:r>
          </a:p>
          <a:p>
            <a:r>
              <a:rPr lang="en-US" dirty="0"/>
              <a:t>or </a:t>
            </a:r>
            <a:r>
              <a:rPr lang="en-US" b="1" dirty="0">
                <a:solidFill>
                  <a:srgbClr val="00B050"/>
                </a:solidFill>
              </a:rPr>
              <a:t>False, </a:t>
            </a:r>
            <a:r>
              <a:rPr lang="en-US" dirty="0"/>
              <a:t>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C3E40-B121-450F-B6EF-A07A2B8A8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3469" r="83852" b="46449"/>
          <a:stretch/>
        </p:blipFill>
        <p:spPr>
          <a:xfrm>
            <a:off x="6876661" y="1004530"/>
            <a:ext cx="4766388" cy="50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86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82D3-3CE8-EBCB-9FED-37620A3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global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BEB21-2F3E-3B91-E5A4-18595533A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 Relying on global variables is considered </a:t>
            </a:r>
            <a:r>
              <a:rPr lang="en-GB" b="1" u="sng" dirty="0"/>
              <a:t>malpractice</a:t>
            </a:r>
            <a:r>
              <a:rPr lang="en-GB" b="1" dirty="0"/>
              <a:t>! </a:t>
            </a:r>
          </a:p>
          <a:p>
            <a:r>
              <a:rPr lang="en-GB" b="1" dirty="0"/>
              <a:t>If a function needs a variable, it should be listed as inputs.</a:t>
            </a:r>
          </a:p>
          <a:p>
            <a:r>
              <a:rPr lang="en-GB" dirty="0"/>
              <a:t>Many programming languages (e.g. C) will not allow for variables to be used in functions without being passed as inputs explicitly!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DA9B5-DAD2-A75B-A2B0-CE986495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14" y="3883743"/>
            <a:ext cx="1009977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8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56517"/>
            <a:ext cx="5181600" cy="4315927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Use functions to avoid repetitions of code</a:t>
            </a:r>
          </a:p>
          <a:p>
            <a:pPr marL="0" indent="0">
              <a:buNone/>
            </a:pPr>
            <a:r>
              <a:rPr lang="en-US" sz="2400" dirty="0"/>
              <a:t>Find yourself </a:t>
            </a:r>
            <a:r>
              <a:rPr lang="en-US" sz="2400" b="1" dirty="0"/>
              <a:t>copy-pasting blocks of code, and only changing a few values in this block of code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r>
              <a:rPr lang="en-US" sz="2400" dirty="0"/>
              <a:t>Then, you probably need a </a:t>
            </a:r>
            <a:r>
              <a:rPr lang="en-US" sz="2400" b="1" dirty="0"/>
              <a:t>function</a:t>
            </a:r>
            <a:r>
              <a:rPr lang="en-US" sz="2400" dirty="0"/>
              <a:t> of some sort, which is called multiple times, but with different parameters.</a:t>
            </a:r>
          </a:p>
          <a:p>
            <a:pPr marL="0" indent="0">
              <a:buNone/>
            </a:pPr>
            <a:r>
              <a:rPr lang="en-US" sz="2400" dirty="0"/>
              <a:t>Functions makes your coding </a:t>
            </a:r>
            <a:r>
              <a:rPr lang="en-US" sz="2400" b="1" dirty="0"/>
              <a:t>modular</a:t>
            </a:r>
            <a:r>
              <a:rPr lang="en-US" sz="2400" dirty="0"/>
              <a:t>, </a:t>
            </a:r>
            <a:r>
              <a:rPr lang="en-US" sz="2400" b="1" dirty="0"/>
              <a:t>easier</a:t>
            </a:r>
            <a:r>
              <a:rPr lang="en-US" sz="2400" dirty="0"/>
              <a:t>, and your code will look a lot more professional.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1C40-0FE4-4C9E-90EB-3E7D49C1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</a:t>
            </a:r>
            <a:r>
              <a:rPr lang="en-US"/>
              <a:t>Great advice: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ABD7-3743-4C25-8DF9-03B981E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1" t="45539" r="60897" b="21230"/>
          <a:stretch/>
        </p:blipFill>
        <p:spPr>
          <a:xfrm>
            <a:off x="246185" y="2128835"/>
            <a:ext cx="11699630" cy="42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64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415" cy="1325563"/>
          </a:xfrm>
        </p:spPr>
        <p:txBody>
          <a:bodyPr/>
          <a:lstStyle/>
          <a:p>
            <a:r>
              <a:rPr lang="en-US" dirty="0"/>
              <a:t>Subfunctions and calling them in other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56618C-8DBF-46DB-8DFC-34F8EB27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(Function </a:t>
            </a:r>
            <a:r>
              <a:rPr lang="en-US" b="1" dirty="0">
                <a:solidFill>
                  <a:srgbClr val="00B050"/>
                </a:solidFill>
              </a:rPr>
              <a:t>modularity</a:t>
            </a:r>
            <a:r>
              <a:rPr lang="en-US" b="1" dirty="0"/>
              <a:t>): </a:t>
            </a:r>
            <a:r>
              <a:rPr lang="en-US" dirty="0"/>
              <a:t>You may find useful to </a:t>
            </a:r>
            <a:r>
              <a:rPr lang="en-US" b="1" dirty="0"/>
              <a:t>define several functions and call them inside other functions</a:t>
            </a:r>
            <a:r>
              <a:rPr lang="en-US" dirty="0"/>
              <a:t>. Again, this makes the code more modular, professional and readable.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161AA-391F-4D31-A3A7-86A24FD91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7714" r="59745" b="8490"/>
          <a:stretch/>
        </p:blipFill>
        <p:spPr>
          <a:xfrm>
            <a:off x="1140566" y="3242903"/>
            <a:ext cx="10105772" cy="35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4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7929397" y="1012722"/>
            <a:ext cx="3527958" cy="5554765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5951089" y="3530935"/>
            <a:ext cx="491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F3 (main):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avg_grade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have to design a function and/or several subfunctions, you might find it useful to draw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diagram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the one on the right, for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avg_grade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functions and its subfunctions.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bit overkill right now, but….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your code becomes heavier, breaking it down into well-chosen subfunctions, and keeping track of these functions will become essential.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78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2332"/>
            <a:ext cx="5181600" cy="316877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one main function to rule them all!</a:t>
            </a:r>
          </a:p>
          <a:p>
            <a:pPr marL="0" indent="0">
              <a:buNone/>
            </a:pPr>
            <a:r>
              <a:rPr lang="en-US" sz="2400" dirty="0"/>
              <a:t>You may have defined several </a:t>
            </a:r>
            <a:r>
              <a:rPr lang="en-US" sz="2400" b="1" dirty="0"/>
              <a:t>subfunctions</a:t>
            </a:r>
            <a:r>
              <a:rPr lang="en-US" sz="2400" dirty="0"/>
              <a:t> and have designed a nice </a:t>
            </a:r>
            <a:r>
              <a:rPr lang="en-US" sz="2400" b="1" dirty="0"/>
              <a:t>modular</a:t>
            </a:r>
            <a:r>
              <a:rPr lang="en-US" sz="2400" dirty="0"/>
              <a:t> code.</a:t>
            </a:r>
          </a:p>
          <a:p>
            <a:pPr marL="0" indent="0">
              <a:buNone/>
            </a:pPr>
            <a:r>
              <a:rPr lang="en-US" sz="2400" dirty="0"/>
              <a:t>Now is the time to define a </a:t>
            </a:r>
            <a:r>
              <a:rPr lang="en-US" sz="2400" b="1" dirty="0">
                <a:solidFill>
                  <a:srgbClr val="00B050"/>
                </a:solidFill>
              </a:rPr>
              <a:t>main </a:t>
            </a:r>
            <a:r>
              <a:rPr lang="en-US" sz="2400" b="1" dirty="0"/>
              <a:t>function</a:t>
            </a:r>
            <a:r>
              <a:rPr lang="en-US" sz="2400" dirty="0"/>
              <a:t> that runs all of these functions at once. We often like to call it </a:t>
            </a:r>
            <a:r>
              <a:rPr lang="en-US" sz="2400" b="1" dirty="0">
                <a:solidFill>
                  <a:srgbClr val="00B050"/>
                </a:solidFill>
              </a:rPr>
              <a:t>main()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7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8" name="Picture 7" descr="A picture containing light, table, white, colorful&#10;&#10;Description automatically generated">
            <a:extLst>
              <a:ext uri="{FF2B5EF4-FFF2-40B4-BE49-F238E27FC236}">
                <a16:creationId xmlns:a16="http://schemas.microsoft.com/office/drawing/2014/main" id="{88D0E2D3-4FAB-4EE3-AADA-8D37EDB6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9" y="1762771"/>
            <a:ext cx="5631022" cy="35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3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0433-8D02-45A6-8FBE-EA47F80CC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a single function,</a:t>
            </a:r>
          </a:p>
          <a:p>
            <a:r>
              <a:rPr lang="en-US" dirty="0"/>
              <a:t>which computes the distance at which an angry bird will be landing,</a:t>
            </a:r>
          </a:p>
          <a:p>
            <a:r>
              <a:rPr lang="en-US" dirty="0"/>
              <a:t>depending on a given initial angle,</a:t>
            </a:r>
          </a:p>
          <a:p>
            <a:r>
              <a:rPr lang="en-US" dirty="0"/>
              <a:t>and an initial speed.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467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3)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US" b="1" dirty="0"/>
              <a:t>None</a:t>
            </a:r>
            <a:r>
              <a:rPr lang="en-US" dirty="0"/>
              <a:t> type and the </a:t>
            </a:r>
            <a:r>
              <a:rPr lang="en-US" b="1" dirty="0"/>
              <a:t>pass</a:t>
            </a:r>
            <a:r>
              <a:rPr lang="en-US" dirty="0"/>
              <a:t> keyword?</a:t>
            </a:r>
          </a:p>
          <a:p>
            <a:r>
              <a:rPr lang="en-US" dirty="0"/>
              <a:t>What is the </a:t>
            </a:r>
            <a:r>
              <a:rPr lang="en-US" b="1" dirty="0"/>
              <a:t>Boolean</a:t>
            </a:r>
            <a:r>
              <a:rPr lang="en-US" dirty="0"/>
              <a:t> type?</a:t>
            </a:r>
          </a:p>
          <a:p>
            <a:r>
              <a:rPr lang="en-US" b="1" dirty="0"/>
              <a:t>Boolean quiz </a:t>
            </a:r>
            <a:r>
              <a:rPr lang="en-US" dirty="0"/>
              <a:t>for practice.</a:t>
            </a:r>
          </a:p>
          <a:p>
            <a:r>
              <a:rPr lang="en-US" b="1" dirty="0"/>
              <a:t>Advanced concepts on Booleans</a:t>
            </a:r>
            <a:r>
              <a:rPr lang="en-US" dirty="0"/>
              <a:t>.</a:t>
            </a:r>
          </a:p>
          <a:p>
            <a:r>
              <a:rPr lang="en-US" dirty="0"/>
              <a:t>What are </a:t>
            </a:r>
            <a:r>
              <a:rPr lang="en-US" b="1" dirty="0"/>
              <a:t>functions</a:t>
            </a:r>
            <a:r>
              <a:rPr lang="en-US" dirty="0"/>
              <a:t> in Python and how to use them?</a:t>
            </a:r>
          </a:p>
          <a:p>
            <a:r>
              <a:rPr lang="en-US" dirty="0"/>
              <a:t>What are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states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53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3: Distance to Point of Interest, flat earth version</a:t>
                </a:r>
              </a:p>
              <a:p>
                <a:pPr marL="0" indent="0">
                  <a:buNone/>
                </a:pPr>
                <a:r>
                  <a:rPr lang="en-US" dirty="0"/>
                  <a:t>In several video games, you can track the position of a point of interest and display the distance between the current player's position, defined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and the point of interest (</a:t>
                </a:r>
                <a:r>
                  <a:rPr lang="en-US" dirty="0" err="1"/>
                  <a:t>PoI</a:t>
                </a:r>
                <a:r>
                  <a:rPr lang="en-US" dirty="0"/>
                  <a:t>) located at the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function </a:t>
                </a:r>
                <a:r>
                  <a:rPr lang="en-US" b="1" dirty="0" err="1"/>
                  <a:t>distance_to_poi</a:t>
                </a:r>
                <a:r>
                  <a:rPr lang="en-US" b="1" dirty="0"/>
                  <a:t>() </a:t>
                </a:r>
                <a:r>
                  <a:rPr lang="en-US" dirty="0"/>
                  <a:t>which receives 4 input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returns the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meters, between the player's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PoI</a:t>
                </a:r>
                <a:r>
                  <a:rPr lang="en-US" dirty="0"/>
                  <a:t>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28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the two variables, on both sides of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sign, have identical values.</a:t>
            </a:r>
          </a:p>
          <a:p>
            <a:pPr marL="0" indent="0">
              <a:buNone/>
            </a:pPr>
            <a:r>
              <a:rPr lang="en-US" dirty="0"/>
              <a:t>The result of this operation is a Boolean variable, with value: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r>
              <a:rPr lang="en-US" dirty="0"/>
              <a:t>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C96B2-DD43-4D32-9993-7D5AADDE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4041" r="84694" b="27591"/>
          <a:stretch/>
        </p:blipFill>
        <p:spPr>
          <a:xfrm>
            <a:off x="7892143" y="1931436"/>
            <a:ext cx="3461657" cy="39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7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4: Distance to Point of Interest, spherical earth version</a:t>
                </a:r>
              </a:p>
              <a:p>
                <a:pPr marL="0" indent="0">
                  <a:buNone/>
                </a:pPr>
                <a:r>
                  <a:rPr lang="en-US" dirty="0"/>
                  <a:t>Same as Activity 3, but we now consider that the map model is no longer flat, but spherical.</a:t>
                </a:r>
              </a:p>
              <a:p>
                <a:pPr marL="0" indent="0">
                  <a:buNone/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coordinates, we will use latitude and longitude coordinates.</a:t>
                </a:r>
              </a:p>
              <a:p>
                <a:pPr marL="0" indent="0">
                  <a:buNone/>
                </a:pPr>
                <a:r>
                  <a:rPr lang="en-US" dirty="0"/>
                  <a:t>The formula for computing the distance changes, into something slightly more difficult, which will require to import a few mathematical functions from the </a:t>
                </a:r>
                <a:r>
                  <a:rPr lang="en-US" dirty="0" err="1"/>
                  <a:t>numpy</a:t>
                </a:r>
                <a:r>
                  <a:rPr lang="en-US" dirty="0"/>
                  <a:t> library.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5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5: Is this triangle a right-angle triangle?</a:t>
            </a:r>
          </a:p>
          <a:p>
            <a:pPr marL="0" indent="0">
              <a:buNone/>
            </a:pPr>
            <a:r>
              <a:rPr lang="en-US" dirty="0"/>
              <a:t>Consider a triangle with three lengths values a, b, and c (with c being the largest of all three values).</a:t>
            </a:r>
          </a:p>
          <a:p>
            <a:pPr marL="0" indent="0">
              <a:buNone/>
            </a:pPr>
            <a:r>
              <a:rPr lang="en-US" dirty="0"/>
              <a:t>Write a function, which receives all three values and returns a Boolean, with value:</a:t>
            </a:r>
          </a:p>
          <a:p>
            <a:r>
              <a:rPr lang="en-US" dirty="0"/>
              <a:t>True, if the triangle is a right-angle triangle.</a:t>
            </a:r>
          </a:p>
          <a:p>
            <a:r>
              <a:rPr lang="en-US" dirty="0"/>
              <a:t>False otherwise.</a:t>
            </a:r>
          </a:p>
          <a:p>
            <a:pPr marL="0" indent="0">
              <a:buNone/>
            </a:pPr>
            <a:r>
              <a:rPr lang="en-US" dirty="0"/>
              <a:t>The function should return False, if the values a, b and c passed are such that c is not the largest of all three values.</a:t>
            </a:r>
          </a:p>
          <a:p>
            <a:pPr marL="0" indent="0">
              <a:buNone/>
            </a:pPr>
            <a:r>
              <a:rPr lang="en-US" i="1" dirty="0"/>
              <a:t>Do not use </a:t>
            </a:r>
            <a:r>
              <a:rPr lang="en-US" b="1" i="1" dirty="0"/>
              <a:t>if</a:t>
            </a:r>
            <a:r>
              <a:rPr lang="en-US" i="1" dirty="0"/>
              <a:t> statements just yet!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04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6: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690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6: What color is the square?</a:t>
            </a:r>
          </a:p>
          <a:p>
            <a:pPr marL="0" indent="0">
              <a:buNone/>
            </a:pPr>
            <a:r>
              <a:rPr lang="en-US" dirty="0"/>
              <a:t>In this notebook, you will have to write several functions:</a:t>
            </a:r>
          </a:p>
          <a:p>
            <a:r>
              <a:rPr lang="en-US" dirty="0"/>
              <a:t>To collect user’s inputs on rows and columns indexes,</a:t>
            </a:r>
          </a:p>
          <a:p>
            <a:r>
              <a:rPr lang="en-US" dirty="0"/>
              <a:t>To check and print if the square is black or white.</a:t>
            </a:r>
          </a:p>
          <a:p>
            <a:pPr marL="0" indent="0">
              <a:buNone/>
            </a:pPr>
            <a:r>
              <a:rPr lang="en-US" dirty="0"/>
              <a:t>Later on, you should assemble them in a nice main() function!</a:t>
            </a:r>
          </a:p>
          <a:p>
            <a:pPr marL="0" indent="0">
              <a:buNone/>
            </a:pPr>
            <a:r>
              <a:rPr lang="en-US" i="1" dirty="0"/>
              <a:t>Do not use </a:t>
            </a:r>
            <a:r>
              <a:rPr lang="en-US" b="1" i="1" dirty="0"/>
              <a:t>if</a:t>
            </a:r>
            <a:r>
              <a:rPr lang="en-US" i="1" dirty="0"/>
              <a:t> statements just yet!</a:t>
            </a:r>
          </a:p>
          <a:p>
            <a:pPr marL="0" indent="0">
              <a:buNone/>
            </a:pPr>
            <a:endParaRPr lang="en-GB" dirty="0"/>
          </a:p>
          <a:p>
            <a:endParaRPr lang="en-US" b="1" dirty="0"/>
          </a:p>
        </p:txBody>
      </p:sp>
      <p:pic>
        <p:nvPicPr>
          <p:cNvPr id="9" name="Picture 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A99166A-039E-4EAE-9B4A-4DAC75F1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0197"/>
          <a:stretch/>
        </p:blipFill>
        <p:spPr>
          <a:xfrm>
            <a:off x="7014443" y="1898040"/>
            <a:ext cx="4480034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3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6: Hint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6: What color is the square?</a:t>
            </a:r>
          </a:p>
          <a:p>
            <a:endParaRPr lang="en-US" dirty="0"/>
          </a:p>
          <a:p>
            <a:r>
              <a:rPr lang="en-US" b="1" dirty="0"/>
              <a:t>Hint: </a:t>
            </a:r>
            <a:r>
              <a:rPr lang="en-US" dirty="0"/>
              <a:t>what do I get if I sum the row and column indexes for all squares?</a:t>
            </a:r>
          </a:p>
          <a:p>
            <a:endParaRPr lang="en-US" dirty="0"/>
          </a:p>
          <a:p>
            <a:r>
              <a:rPr lang="en-US" dirty="0"/>
              <a:t>Do you recognize a pattern?</a:t>
            </a:r>
            <a:endParaRPr lang="en-GB" dirty="0"/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EC5B8E0-8F7B-4BEB-9AA8-48C153578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r="21066"/>
          <a:stretch/>
        </p:blipFill>
        <p:spPr>
          <a:xfrm>
            <a:off x="6172202" y="895739"/>
            <a:ext cx="5690118" cy="55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7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987-0BAD-4F2C-A241-4107E5EB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7112-4669-415F-AB86-B18D5E75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usual, if needed, some extra Practice/Challenges are available!</a:t>
            </a:r>
            <a:br>
              <a:rPr lang="en-US" dirty="0"/>
            </a:br>
            <a:r>
              <a:rPr lang="en-US" i="1" dirty="0"/>
              <a:t>(Feel free to explore on your own!)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Activity 7: Guess the card game (used to be an in-class activity)</a:t>
            </a:r>
          </a:p>
          <a:p>
            <a:pPr marL="0" indent="0">
              <a:buNone/>
            </a:pPr>
            <a:r>
              <a:rPr lang="en-US" dirty="0"/>
              <a:t>Same as Activity 1 (guess the number), but we now consider that the player must guess a card (color and values) instead of just a number.</a:t>
            </a:r>
          </a:p>
          <a:p>
            <a:pPr marL="0" indent="0">
              <a:buNone/>
            </a:pPr>
            <a:r>
              <a:rPr lang="en-US" dirty="0"/>
              <a:t>You will have to write a few subfunctions and a main() function.</a:t>
            </a:r>
          </a:p>
          <a:p>
            <a:pPr marL="0" indent="0">
              <a:buNone/>
            </a:pPr>
            <a:r>
              <a:rPr lang="en-US" i="1" dirty="0"/>
              <a:t>Do not use </a:t>
            </a:r>
            <a:r>
              <a:rPr lang="en-US" b="1" i="1" dirty="0"/>
              <a:t>if</a:t>
            </a:r>
            <a:r>
              <a:rPr lang="en-US" i="1" dirty="0"/>
              <a:t> statements just yet!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078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Important note: </a:t>
            </a:r>
            <a:r>
              <a:rPr lang="en-US" dirty="0"/>
              <a:t>Almost always, it returns False, by default, if both variables have different types.</a:t>
            </a:r>
          </a:p>
          <a:p>
            <a:pPr marL="0" indent="0">
              <a:buNone/>
            </a:pPr>
            <a:r>
              <a:rPr lang="en-US" dirty="0"/>
              <a:t>One of the few exceptions to this rule is that it works if variables have mixed int/float types.</a:t>
            </a:r>
          </a:p>
          <a:p>
            <a:pPr marL="0" indent="0">
              <a:buNone/>
            </a:pPr>
            <a:r>
              <a:rPr lang="en-US" dirty="0"/>
              <a:t>In that case, the numerical value is being compared.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748F-3CA7-49A3-B13C-2D0EC95C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Important note: </a:t>
            </a:r>
            <a:r>
              <a:rPr lang="en-US" dirty="0"/>
              <a:t>Almost always, it returns False, by default, if both variables have different types.</a:t>
            </a:r>
          </a:p>
          <a:p>
            <a:pPr marL="0" indent="0">
              <a:buNone/>
            </a:pPr>
            <a:r>
              <a:rPr lang="en-US" dirty="0"/>
              <a:t>One of the few exceptions to this rule is that it works if variables have mixed int/float types.</a:t>
            </a:r>
          </a:p>
          <a:p>
            <a:pPr marL="0" indent="0">
              <a:buNone/>
            </a:pPr>
            <a:r>
              <a:rPr lang="en-US" dirty="0"/>
              <a:t>In that case, the numerical value is being compared.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But </a:t>
            </a:r>
            <a:r>
              <a:rPr lang="en-GB" b="1" u="sng" dirty="0"/>
              <a:t>not with str and int/float</a:t>
            </a:r>
            <a:r>
              <a:rPr lang="en-GB" b="1" dirty="0"/>
              <a:t>!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CA7D-ED64-4EDE-BED3-F9F5807A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43021" r="84617" b="28326"/>
          <a:stretch/>
        </p:blipFill>
        <p:spPr>
          <a:xfrm>
            <a:off x="9060651" y="1229579"/>
            <a:ext cx="2898960" cy="504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A4B66-8898-4A02-B676-5297DB47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9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2.0.5522"/>
  <p:tag name="SLIDO_PRESENTATION_ID" val="00000000-0000-0000-0000-000000000000"/>
  <p:tag name="SLIDO_EVENT_UUID" val="b668304e-736d-4411-88b3-5546e13ef9e3"/>
  <p:tag name="SLIDO_EVENT_SECTION_UUID" val="d45758e9-a1b5-402a-8762-6867e238354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0MzR9"/>
  <p:tag name="SLIDO_TYPE" val="SlidoPoll"/>
  <p:tag name="SLIDO_POLL_UUID" val="d7a5465a-52d6-4735-b19d-1c7a44c5a783"/>
  <p:tag name="SLIDO_TIMELINE" val="W3sicG9sbFF1ZXN0aW9uVXVpZCI6IjRlZDY5Nzc0LWJjMWItNGMxYi1hNTI3LWU3OTRhYmQzMWU4MCIsInNob3dSZXN1bHRzIjp0cnVlLCJzaG93Q29ycmVjdEFuc3dlcnMiOmZhbHNlLCJ2b3RpbmdMb2NrZWQiOmZhbHNlfV0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zMTl9"/>
  <p:tag name="SLIDO_TYPE" val="SlidoPoll"/>
  <p:tag name="SLIDO_POLL_UUID" val="ddb46282-2bf6-4393-9b72-35d3beaf6916"/>
  <p:tag name="SLIDO_TIMELINE" val="W3sicG9sbFF1ZXN0aW9uVXVpZCI6ImYwMDRmM2JkLWU4OGUtNDE3Ny05ZjA0LWUxNWFiMDY1YzUyZCIsInNob3dSZXN1bHRzIjpmYWxzZSwic2hvd0NvcnJlY3RBbnN3ZXJzIjpmYWxzZSwidm90aW5nTG9ja2VkIjpmYWxzZX0seyJwb2xsUXVlc3Rpb25VdWlkIjoiZjAwNGYzYmQtZTg4ZS00MTc3LTlmMDQtZTE1YWIwNjVjNTJkIiwic2hvd1Jlc3VsdHMiOnRydWUsInNob3dDb3JyZWN0QW5zd2VycyI6dHJ1ZSwidm90aW5nTG9ja2VkIjpmYWxzZX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1NTd9"/>
  <p:tag name="SLIDO_TYPE" val="SlidoPoll"/>
  <p:tag name="SLIDO_POLL_UUID" val="24f6bbd9-28fd-4d9b-a1d1-83c4bac4d3c3"/>
  <p:tag name="SLIDO_TIMELINE" val="W3sicG9sbFF1ZXN0aW9uVXVpZCI6ImVlYmNiMTJmLTNiZmUtNDVkNS1hOTNmLThjNDc3NDAzODAwMCIsInNob3dSZXN1bHRzIjpmYWxzZSwic2hvd0NvcnJlY3RBbnN3ZXJzIjpmYWxzZSwidm90aW5nTG9ja2VkIjpmYWxzZX0seyJwb2xsUXVlc3Rpb25VdWlkIjoiZWViY2IxMmYtM2JmZS00NWQ1LWE5M2YtOGM0Nzc0MDM4MDAwIiwic2hvd1Jlc3VsdHMiOnRydWUsInNob3dDb3JyZWN0QW5zd2VycyI6dHJ1ZSwidm90aW5nTG9ja2VkIjpmYWxzZX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2NTl9"/>
  <p:tag name="SLIDO_TYPE" val="SlidoPoll"/>
  <p:tag name="SLIDO_POLL_UUID" val="25ca1ca8-8142-4692-a43a-c98aa9699fe5"/>
  <p:tag name="SLIDO_TIMELINE" val="W3sicG9sbFF1ZXN0aW9uVXVpZCI6ImMxMzY0YTMyLWMwZDQtNDcyZC04OGI0LTMxY2Y0MDUxZTg0YSIsInNob3dSZXN1bHRzIjpmYWxzZSwic2hvd0NvcnJlY3RBbnN3ZXJzIjpmYWxzZSwidm90aW5nTG9ja2VkIjpmYWxzZX0seyJwb2xsUXVlc3Rpb25VdWlkIjoiYzEzNjRhMzItYzBkNC00NzJkLTg4YjQtMzFjZjQwNTFlODRhIiwic2hvd1Jlc3VsdHMiOnRydWUsInNob3dDb3JyZWN0QW5zd2VycyI6dHJ1ZSwidm90aW5nTG9ja2VkIjpmYWxzZX1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YzMzJ9"/>
  <p:tag name="SLIDO_TYPE" val="SlidoPoll"/>
  <p:tag name="SLIDO_POLL_UUID" val="c1e2d424-e753-41b3-b5d3-453385a385c7"/>
  <p:tag name="SLIDO_TIMELINE" val="W3sicG9sbFF1ZXN0aW9uVXVpZCI6ImJlZGFmM2Q0LWVlNzQtNGJhNC05YzA0LWFiNGU2YjI4YmNmMiIsInNob3dSZXN1bHRzIjpmYWxzZSwic2hvd0NvcnJlY3RBbnN3ZXJzIjpmYWxzZSwidm90aW5nTG9ja2VkIjpmYWxzZX0seyJwb2xsUXVlc3Rpb25VdWlkIjoiYmVkYWYzZDQtZWU3NC00YmE0LTljMDQtYWI0ZTZiMjhiY2YyIiwic2hvd1Jlc3VsdHMiOnRydWUsInNob3dDb3JyZWN0QW5zd2VycyI6dHJ1ZSwidm90aW5nTG9ja2VkIjpmYWxzZX1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Y0ODV9"/>
  <p:tag name="SLIDO_TYPE" val="SlidoPoll"/>
  <p:tag name="SLIDO_POLL_UUID" val="6b0f6884-1b0b-46ec-83ab-7347d8fc477f"/>
  <p:tag name="SLIDO_TIMELINE" val="W3sicG9sbFF1ZXN0aW9uVXVpZCI6IjAzMmU5YWU2LWFiN2ItNGZlZi1iMGViLWNhYTg4MTQ2MjBiYiIsInNob3dSZXN1bHRzIjpmYWxzZSwic2hvd0NvcnJlY3RBbnN3ZXJzIjpmYWxzZSwidm90aW5nTG9ja2VkIjpmYWxzZX0seyJwb2xsUXVlc3Rpb25VdWlkIjoiMDMyZTlhZTYtYWI3Yi00ZmVmLWIwZWItY2FhODgxNDYyMGJiIiwic2hvd1Jlc3VsdHMiOnRydWUsInNob3dDb3JyZWN0QW5zd2VycyI6dHJ1ZSwidm90aW5nTG9ja2VkIjpmYWxzZX1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zOTl9"/>
  <p:tag name="SLIDO_TYPE" val="SlidoPoll"/>
  <p:tag name="SLIDO_POLL_UUID" val="64d5a2d8-1120-4b7d-951e-da51c498efb3"/>
  <p:tag name="SLIDO_TIMELINE" val="W3sicG9sbFF1ZXN0aW9uVXVpZCI6ImVlMGI4ZTgxLTJmNDEtNDU3MC1hMTIxLTczMDZkNmQwYTRhZiIsInNob3dSZXN1bHRzIjpmYWxzZSwic2hvd0NvcnJlY3RBbnN3ZXJzIjpmYWxzZSwidm90aW5nTG9ja2VkIjpmYWxzZX0seyJwb2xsUXVlc3Rpb25VdWlkIjoiZWUwYjhlODEtMmY0MS00NTcwLWExMjEtNzMwNmQ2ZDBhNGFmIiwic2hvd1Jlc3VsdHMiOnRydWUsInNob3dDb3JyZWN0QW5zd2VycyI6dHJ1ZSwidm90aW5nTG9ja2VkIjpmYWxzZX1d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5064</Words>
  <Application>Microsoft Office PowerPoint</Application>
  <PresentationFormat>Widescreen</PresentationFormat>
  <Paragraphs>513</Paragraphs>
  <Slides>74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Aptos</vt:lpstr>
      <vt:lpstr>Arial</vt:lpstr>
      <vt:lpstr>Calibri</vt:lpstr>
      <vt:lpstr>Calibri Light</vt:lpstr>
      <vt:lpstr>Cambria Math</vt:lpstr>
      <vt:lpstr>Wingdings</vt:lpstr>
      <vt:lpstr>1_Office Theme</vt:lpstr>
      <vt:lpstr>A gamified introduction to Python Programming  Lecture 3 None, pass, Booleans and functions</vt:lpstr>
      <vt:lpstr>Outline (Chapter 3)</vt:lpstr>
      <vt:lpstr>The None type</vt:lpstr>
      <vt:lpstr>The pass keyword</vt:lpstr>
      <vt:lpstr>The pass keyword</vt:lpstr>
      <vt:lpstr>The boolean type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combinations: and, or, not</vt:lpstr>
      <vt:lpstr>Boolean combinations: and, or, not</vt:lpstr>
      <vt:lpstr>Boolean combinations: and, or, not</vt:lpstr>
      <vt:lpstr>Boolean combinations: and, or, not</vt:lpstr>
      <vt:lpstr>PowerPoint Presentation</vt:lpstr>
      <vt:lpstr>Boolean type: practice quiz! (answers)</vt:lpstr>
      <vt:lpstr>PowerPoint Presentation</vt:lpstr>
      <vt:lpstr>Boolean type: practice quiz! (answers)</vt:lpstr>
      <vt:lpstr>PowerPoint Presentation</vt:lpstr>
      <vt:lpstr>Boolean type: practice quiz! (answers)</vt:lpstr>
      <vt:lpstr>Boolean type: practice quiz! (answers)</vt:lpstr>
      <vt:lpstr>PowerPoint Presentation</vt:lpstr>
      <vt:lpstr>Boolean type: practice quiz! (answers)</vt:lpstr>
      <vt:lpstr>PowerPoint Presentation</vt:lpstr>
      <vt:lpstr>Boolean type: practice quiz! (answers)</vt:lpstr>
      <vt:lpstr>Boolean type: practice quiz! (answers)</vt:lpstr>
      <vt:lpstr>Boolean conversion</vt:lpstr>
      <vt:lpstr>Boolean conversion</vt:lpstr>
      <vt:lpstr>Boolean conversion</vt:lpstr>
      <vt:lpstr>PowerPoint Presentation</vt:lpstr>
      <vt:lpstr>PowerPoint Presentation</vt:lpstr>
      <vt:lpstr>Short-circuit evaluation</vt:lpstr>
      <vt:lpstr>Short-circuit evaluation</vt:lpstr>
      <vt:lpstr>Activity 1: Guess the number game!</vt:lpstr>
      <vt:lpstr>Function objects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Returning vs. Printing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A note on global variables</vt:lpstr>
      <vt:lpstr>A note on global variables</vt:lpstr>
      <vt:lpstr>Matt’s Great advice</vt:lpstr>
      <vt:lpstr>Matt’s Great advice: example</vt:lpstr>
      <vt:lpstr>Subfunctions and calling them in other functions</vt:lpstr>
      <vt:lpstr>Functional diagrams</vt:lpstr>
      <vt:lpstr>Matt’s Great advice</vt:lpstr>
      <vt:lpstr>Activity 2: Ballistics of an angry bird</vt:lpstr>
      <vt:lpstr>Activity 2: Ballistics of an angry bird</vt:lpstr>
      <vt:lpstr>Conclusion (Chapter 3)</vt:lpstr>
      <vt:lpstr>More activities for you to practice!</vt:lpstr>
      <vt:lpstr>More activities for you to practice!</vt:lpstr>
      <vt:lpstr>More activities for you to practice!</vt:lpstr>
      <vt:lpstr>Activity 6: What color is the square?</vt:lpstr>
      <vt:lpstr>Activity 6: Hint</vt:lpstr>
      <vt:lpstr>More activities for you to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Matthieu DE MARI</dc:creator>
  <cp:lastModifiedBy>Matthieu DE MARI</cp:lastModifiedBy>
  <cp:revision>14</cp:revision>
  <dcterms:created xsi:type="dcterms:W3CDTF">2024-08-07T07:03:49Z</dcterms:created>
  <dcterms:modified xsi:type="dcterms:W3CDTF">2025-08-19T05:28:31Z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1.12.0.5522</vt:lpwstr>
  </property>
  <property fmtid="{D5CDD505-2E9C-101B-9397-08002B2CF9AE}" pid="3" name="MSIP_Label_be298231-ee28-4c9e-9ffa-238d0040efda_Enabled">
    <vt:lpwstr>true</vt:lpwstr>
  </property>
  <property fmtid="{D5CDD505-2E9C-101B-9397-08002B2CF9AE}" pid="4" name="MSIP_Label_be298231-ee28-4c9e-9ffa-238d0040efda_SetDate">
    <vt:lpwstr>2025-03-14T01:10:05Z</vt:lpwstr>
  </property>
  <property fmtid="{D5CDD505-2E9C-101B-9397-08002B2CF9AE}" pid="5" name="MSIP_Label_be298231-ee28-4c9e-9ffa-238d0040efda_Method">
    <vt:lpwstr>Privileged</vt:lpwstr>
  </property>
  <property fmtid="{D5CDD505-2E9C-101B-9397-08002B2CF9AE}" pid="6" name="MSIP_Label_be298231-ee28-4c9e-9ffa-238d0040efda_Name">
    <vt:lpwstr>Public</vt:lpwstr>
  </property>
  <property fmtid="{D5CDD505-2E9C-101B-9397-08002B2CF9AE}" pid="7" name="MSIP_Label_be298231-ee28-4c9e-9ffa-238d0040efda_SiteId">
    <vt:lpwstr>3476b776-e990-4f72-b950-62489831623d</vt:lpwstr>
  </property>
  <property fmtid="{D5CDD505-2E9C-101B-9397-08002B2CF9AE}" pid="8" name="MSIP_Label_be298231-ee28-4c9e-9ffa-238d0040efda_ActionId">
    <vt:lpwstr>032e24c5-e9a0-4b4d-8f9a-88778d8aabc6</vt:lpwstr>
  </property>
  <property fmtid="{D5CDD505-2E9C-101B-9397-08002B2CF9AE}" pid="9" name="MSIP_Label_be298231-ee28-4c9e-9ffa-238d0040efda_ContentBits">
    <vt:lpwstr>0</vt:lpwstr>
  </property>
  <property fmtid="{D5CDD505-2E9C-101B-9397-08002B2CF9AE}" pid="10" name="MSIP_Label_be298231-ee28-4c9e-9ffa-238d0040efda_Tag">
    <vt:lpwstr>10, 0, 1, 1</vt:lpwstr>
  </property>
</Properties>
</file>